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3"/>
    <p:sldMasterId id="214748370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Roboto"/>
      <p:regular r:id="rId79"/>
      <p:bold r:id="rId80"/>
      <p:italic r:id="rId81"/>
      <p:boldItalic r:id="rId82"/>
    </p:embeddedFont>
    <p:embeddedFont>
      <p:font typeface="Nunito"/>
      <p:regular r:id="rId83"/>
      <p:bold r:id="rId84"/>
      <p:italic r:id="rId85"/>
      <p:boldItalic r:id="rId86"/>
    </p:embeddedFont>
    <p:embeddedFont>
      <p:font typeface="Montserrat"/>
      <p:regular r:id="rId87"/>
      <p:bold r:id="rId88"/>
      <p:italic r:id="rId89"/>
      <p:boldItalic r:id="rId90"/>
    </p:embeddedFont>
    <p:embeddedFont>
      <p:font typeface="Google Sans Medium"/>
      <p:regular r:id="rId91"/>
      <p:bold r:id="rId92"/>
      <p:italic r:id="rId93"/>
      <p:boldItalic r:id="rId94"/>
    </p:embeddedFont>
    <p:embeddedFont>
      <p:font typeface="Google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GoogleSans-regular.fntdata"/><Relationship Id="rId94" Type="http://schemas.openxmlformats.org/officeDocument/2006/relationships/font" Target="fonts/GoogleSansMedium-boldItalic.fntdata"/><Relationship Id="rId97" Type="http://schemas.openxmlformats.org/officeDocument/2006/relationships/font" Target="fonts/GoogleSans-italic.fntdata"/><Relationship Id="rId96" Type="http://schemas.openxmlformats.org/officeDocument/2006/relationships/font" Target="fonts/Google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Google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GoogleSansMedium-regular.fntdata"/><Relationship Id="rId90" Type="http://schemas.openxmlformats.org/officeDocument/2006/relationships/font" Target="fonts/Montserrat-boldItalic.fntdata"/><Relationship Id="rId93" Type="http://schemas.openxmlformats.org/officeDocument/2006/relationships/font" Target="fonts/GoogleSansMedium-italic.fntdata"/><Relationship Id="rId92" Type="http://schemas.openxmlformats.org/officeDocument/2006/relationships/font" Target="fonts/GoogleSansMedium-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Nunito-bold.fntdata"/><Relationship Id="rId83" Type="http://schemas.openxmlformats.org/officeDocument/2006/relationships/font" Target="fonts/Nunito-regular.fntdata"/><Relationship Id="rId86" Type="http://schemas.openxmlformats.org/officeDocument/2006/relationships/font" Target="fonts/Nunito-boldItalic.fntdata"/><Relationship Id="rId85" Type="http://schemas.openxmlformats.org/officeDocument/2006/relationships/font" Target="fonts/Nunito-italic.fntdata"/><Relationship Id="rId88" Type="http://schemas.openxmlformats.org/officeDocument/2006/relationships/font" Target="fonts/Montserrat-bold.fntdata"/><Relationship Id="rId87" Type="http://schemas.openxmlformats.org/officeDocument/2006/relationships/font" Target="fonts/Montserrat-regular.fntdata"/><Relationship Id="rId89" Type="http://schemas.openxmlformats.org/officeDocument/2006/relationships/font" Target="fonts/Montserrat-italic.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font" Target="fonts/Roboto-regular.fntdata"/><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library/sqlite3.html" TargetMode="External"/><Relationship Id="rId3" Type="http://schemas.openxmlformats.org/officeDocument/2006/relationships/hyperlink" Target="https://pymongo.readthedocs.io/en/stable/tutorial.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putd.nl/demystification/4-levels-of-data-maturity/" TargetMode="External"/><Relationship Id="rId3" Type="http://schemas.openxmlformats.org/officeDocument/2006/relationships/hyperlink" Target="https://www.logianalytics.com/predictive-analytics/comparing-descriptive-predictive-prescriptive-and-diagnostic-analytic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DtNrT2NT3Yzye2RwM5zs6jCcUcrgUHsf"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science-pm.com/crisp-dm-2/"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a890590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a890590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4c26078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4c26078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4c260787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4c260787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plantear preguntas es un proceso. Iremos iterando sobre una semilla hasta llegar a lo que consideremos satisface nuestra necesidad, no siempre a la primera tendremos a la primera. Veamos aqui un ejemplo donde avanzaremos de lo general a lo particulas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4c260787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4c260787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lo general podemos visualizar un caso particular que nos ayude a delimitar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4c260787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4c260787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348eb21a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348eb21a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333333"/>
                </a:solidFill>
                <a:highlight>
                  <a:srgbClr val="FFFFFF"/>
                </a:highlight>
              </a:rPr>
              <a:t>Del slide 4 entendemos que debemos analizar nuestros datos, para poder generar una vista del alcance que tendremos y poder establecer la hipotesis.</a:t>
            </a:r>
            <a:endParaRPr sz="800">
              <a:solidFill>
                <a:srgbClr val="333333"/>
              </a:solidFill>
              <a:highlight>
                <a:srgbClr val="FFFFFF"/>
              </a:highlight>
            </a:endParaRPr>
          </a:p>
          <a:p>
            <a:pPr indent="0" lvl="0" marL="0" rtl="0" algn="l">
              <a:lnSpc>
                <a:spcPct val="115000"/>
              </a:lnSpc>
              <a:spcBef>
                <a:spcPts val="1300"/>
              </a:spcBef>
              <a:spcAft>
                <a:spcPts val="0"/>
              </a:spcAft>
              <a:buClr>
                <a:schemeClr val="dk1"/>
              </a:buClr>
              <a:buSzPts val="1100"/>
              <a:buFont typeface="Arial"/>
              <a:buNone/>
            </a:pPr>
            <a:r>
              <a:rPr lang="en" sz="800">
                <a:solidFill>
                  <a:srgbClr val="333333"/>
                </a:solidFill>
                <a:highlight>
                  <a:srgbClr val="FFFFFF"/>
                </a:highlight>
              </a:rPr>
              <a:t>Nuestro esceneario es una analisis a los datos de un grupo de estudiantes DS que obtuvimos de una ENCUESTA.</a:t>
            </a:r>
            <a:endParaRPr sz="800">
              <a:solidFill>
                <a:srgbClr val="333333"/>
              </a:solidFill>
              <a:highlight>
                <a:srgbClr val="FFFFFF"/>
              </a:highlight>
            </a:endParaRPr>
          </a:p>
          <a:p>
            <a:pPr indent="0" lvl="0" marL="0" rtl="0" algn="l">
              <a:lnSpc>
                <a:spcPct val="115000"/>
              </a:lnSpc>
              <a:spcBef>
                <a:spcPts val="1300"/>
              </a:spcBef>
              <a:spcAft>
                <a:spcPts val="0"/>
              </a:spcAft>
              <a:buClr>
                <a:schemeClr val="dk1"/>
              </a:buClr>
              <a:buSzPts val="1100"/>
              <a:buFont typeface="Arial"/>
              <a:buNone/>
            </a:pPr>
            <a:r>
              <a:t/>
            </a:r>
            <a:endParaRPr sz="800">
              <a:solidFill>
                <a:srgbClr val="333333"/>
              </a:solidFill>
              <a:highlight>
                <a:srgbClr val="FFFFFF"/>
              </a:highlight>
            </a:endParaRPr>
          </a:p>
          <a:p>
            <a:pPr indent="0" lvl="0" marL="0" rtl="0" algn="l">
              <a:spcBef>
                <a:spcPts val="1300"/>
              </a:spcBef>
              <a:spcAft>
                <a:spcPts val="0"/>
              </a:spcAft>
              <a:buNone/>
            </a:pPr>
            <a:r>
              <a:t/>
            </a:r>
            <a:endParaRPr sz="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348eb21a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348eb21a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FFFFF"/>
                </a:highlight>
              </a:rPr>
              <a:t>Los podemos dividir en dos grandes categorias y estas a su vez en otras dos:</a:t>
            </a:r>
            <a:endParaRPr sz="1000">
              <a:solidFill>
                <a:srgbClr val="333333"/>
              </a:solidFill>
              <a:highlight>
                <a:srgbClr val="FFFFFF"/>
              </a:highlight>
            </a:endParaRPr>
          </a:p>
          <a:p>
            <a:pPr indent="0" lvl="0" marL="0" rtl="0" algn="l">
              <a:spcBef>
                <a:spcPts val="13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92835b2e5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92835b2e5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chemeClr val="lt1"/>
                </a:highlight>
              </a:rPr>
              <a:t>Dinamica rapida: </a:t>
            </a:r>
            <a:r>
              <a:rPr lang="en" sz="1000">
                <a:solidFill>
                  <a:srgbClr val="333333"/>
                </a:solidFill>
                <a:highlight>
                  <a:schemeClr val="lt1"/>
                </a:highlight>
              </a:rPr>
              <a:t>Vistas las clasificaciones anteriores, podemos ahora ponerle esta etiqueta a las respuestas de nuestra encuensta</a:t>
            </a:r>
            <a:endParaRPr sz="300">
              <a:solidFill>
                <a:srgbClr val="333333"/>
              </a:solidFill>
              <a:highlight>
                <a:srgbClr val="FFFFFF"/>
              </a:highlight>
            </a:endParaRPr>
          </a:p>
          <a:p>
            <a:pPr indent="0" lvl="0" marL="0" rtl="0" algn="l">
              <a:spcBef>
                <a:spcPts val="1300"/>
              </a:spcBef>
              <a:spcAft>
                <a:spcPts val="0"/>
              </a:spcAft>
              <a:buNone/>
            </a:pPr>
            <a:r>
              <a:t/>
            </a:r>
            <a:endParaRPr sz="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348eb21a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348eb21a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333333"/>
                </a:solidFill>
                <a:highlight>
                  <a:srgbClr val="FFFFFF"/>
                </a:highlight>
              </a:rPr>
              <a:t>Repuestas</a:t>
            </a:r>
            <a:endParaRPr sz="1500">
              <a:solidFill>
                <a:srgbClr val="333333"/>
              </a:solidFill>
              <a:highlight>
                <a:srgbClr val="FFFFFF"/>
              </a:highlight>
            </a:endParaRPr>
          </a:p>
          <a:p>
            <a:pPr indent="0" lvl="0" marL="0" rtl="0" algn="l">
              <a:lnSpc>
                <a:spcPct val="115000"/>
              </a:lnSpc>
              <a:spcBef>
                <a:spcPts val="1300"/>
              </a:spcBef>
              <a:spcAft>
                <a:spcPts val="0"/>
              </a:spcAft>
              <a:buClr>
                <a:schemeClr val="dk1"/>
              </a:buClr>
              <a:buSzPts val="1100"/>
              <a:buFont typeface="Arial"/>
              <a:buNone/>
            </a:pPr>
            <a:r>
              <a:t/>
            </a:r>
            <a:endParaRPr sz="1500">
              <a:solidFill>
                <a:srgbClr val="333333"/>
              </a:solidFill>
              <a:highlight>
                <a:srgbClr val="FFFFFF"/>
              </a:highlight>
            </a:endParaRPr>
          </a:p>
          <a:p>
            <a:pPr indent="0" lvl="0" marL="0" rtl="0" algn="l">
              <a:spcBef>
                <a:spcPts val="13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48eb21a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48eb21a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333333"/>
                </a:solidFill>
                <a:highlight>
                  <a:srgbClr val="FFFFFF"/>
                </a:highlight>
              </a:rPr>
              <a:t>Todos estos datos en algún punto los trabajaremos</a:t>
            </a:r>
            <a:endParaRPr sz="1000">
              <a:solidFill>
                <a:srgbClr val="333333"/>
              </a:solidFill>
              <a:highlight>
                <a:srgbClr val="FFFFFF"/>
              </a:highlight>
            </a:endParaRPr>
          </a:p>
          <a:p>
            <a:pPr indent="0" lvl="0" marL="0" rtl="0" algn="l">
              <a:spcBef>
                <a:spcPts val="1300"/>
              </a:spcBef>
              <a:spcAft>
                <a:spcPts val="0"/>
              </a:spcAft>
              <a:buNone/>
            </a:pPr>
            <a:r>
              <a:rPr lang="en"/>
              <a:t>BD relacionales (paquete/librería </a:t>
            </a:r>
            <a:r>
              <a:rPr lang="en" u="sng">
                <a:solidFill>
                  <a:schemeClr val="hlink"/>
                </a:solidFill>
                <a:hlinkClick r:id="rId2"/>
              </a:rPr>
              <a:t>sqlite3</a:t>
            </a:r>
            <a:r>
              <a:rPr lang="en"/>
              <a:t>) y no relacionales (</a:t>
            </a:r>
            <a:r>
              <a:rPr lang="en" u="sng">
                <a:solidFill>
                  <a:schemeClr val="hlink"/>
                </a:solidFill>
                <a:hlinkClick r:id="rId3"/>
              </a:rPr>
              <a:t>pyMongo</a:t>
            </a:r>
            <a:r>
              <a:rPr lang="en"/>
              <a:t>) van en el modulo 4 Data Wrangling</a:t>
            </a:r>
            <a:endParaRPr/>
          </a:p>
          <a:p>
            <a:pPr indent="0" lvl="0" marL="0" rtl="0" algn="l">
              <a:spcBef>
                <a:spcPts val="0"/>
              </a:spcBef>
              <a:spcAft>
                <a:spcPts val="0"/>
              </a:spcAft>
              <a:buNone/>
            </a:pPr>
            <a:r>
              <a:rPr lang="en"/>
              <a:t>No estructurados, un poquito en el siguente modulo 2 Intro a IA y Mod 7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Redes de amistad en una red social. Cada nodo es una personita y si esta conectado a otro es que son amígos.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348eb21a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348eb21a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500">
              <a:solidFill>
                <a:srgbClr val="333333"/>
              </a:solidFill>
              <a:highlight>
                <a:srgbClr val="FFFFFF"/>
              </a:highlight>
            </a:endParaRPr>
          </a:p>
          <a:p>
            <a:pPr indent="0" lvl="0" marL="0" rtl="0" algn="l">
              <a:spcBef>
                <a:spcPts val="13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a890590e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a890590e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348eb21a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348eb21a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esquema es la estructura que le definimos (las columnas y su tipo de dato)</a:t>
            </a:r>
            <a:endParaRPr/>
          </a:p>
          <a:p>
            <a:pPr indent="0" lvl="0" marL="0" rtl="0" algn="l">
              <a:spcBef>
                <a:spcPts val="0"/>
              </a:spcBef>
              <a:spcAft>
                <a:spcPts val="0"/>
              </a:spcAft>
              <a:buNone/>
            </a:pPr>
            <a:r>
              <a:rPr lang="en"/>
              <a:t>SQL es un estandar y mysql</a:t>
            </a:r>
            <a:endParaRPr/>
          </a:p>
          <a:p>
            <a:pPr indent="0" lvl="0" marL="0" rtl="0" algn="l">
              <a:spcBef>
                <a:spcPts val="0"/>
              </a:spcBef>
              <a:spcAft>
                <a:spcPts val="0"/>
              </a:spcAft>
              <a:buNone/>
            </a:pPr>
            <a:r>
              <a:rPr lang="en"/>
              <a:t>MongoDB, MariaDB noSQL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348eb21a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348eb21a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en" sz="1000">
                <a:solidFill>
                  <a:schemeClr val="dk1"/>
                </a:solidFill>
              </a:rPr>
              <a:t>Binarios son mas eficientes para guardar, ocupan menos espacio: Esos son de los mas comunes Hierarchical Data Format v5.</a:t>
            </a:r>
            <a:endParaRPr sz="1000">
              <a:solidFill>
                <a:schemeClr val="dk1"/>
              </a:solidFill>
            </a:endParaRPr>
          </a:p>
          <a:p>
            <a:pPr indent="0" lvl="0" marL="0" rtl="0" algn="l">
              <a:lnSpc>
                <a:spcPct val="115000"/>
              </a:lnSpc>
              <a:spcBef>
                <a:spcPts val="1800"/>
              </a:spcBef>
              <a:spcAft>
                <a:spcPts val="0"/>
              </a:spcAft>
              <a:buNone/>
            </a:pPr>
            <a:r>
              <a:rPr lang="en" sz="1000">
                <a:solidFill>
                  <a:schemeClr val="dk1"/>
                </a:solidFill>
              </a:rPr>
              <a:t>Guardan su representacion.</a:t>
            </a:r>
            <a:endParaRPr sz="10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lang="en" sz="1000">
                <a:solidFill>
                  <a:schemeClr val="dk1"/>
                </a:solidFill>
              </a:rPr>
              <a:t>High performance data</a:t>
            </a:r>
            <a:endParaRPr sz="1000">
              <a:solidFill>
                <a:schemeClr val="dk1"/>
              </a:solidFill>
            </a:endParaRPr>
          </a:p>
          <a:p>
            <a:pPr indent="0" lvl="0" marL="0" rtl="0" algn="l">
              <a:spcBef>
                <a:spcPts val="4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4c26078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4c26078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highlight>
                  <a:srgbClr val="F9F9F9"/>
                </a:highlight>
                <a:latin typeface="Roboto"/>
                <a:ea typeface="Roboto"/>
                <a:cs typeface="Roboto"/>
                <a:sym typeface="Roboto"/>
              </a:rPr>
              <a:t>En el modulo 3 de Fundamentos retomeremos el tema de estadistica, ahora a muy grandes rasgos: la estadistica tambien sera una de nuestras herramientas. Resume las propiedades de los datos en valores especificos que llamamos estadisticas: Promedio, la desviacion estandar, la proporcion de datos para variables categoricas como los que vemos en este ejemplo.</a:t>
            </a:r>
            <a:endParaRPr sz="900">
              <a:solidFill>
                <a:schemeClr val="dk1"/>
              </a:solidFill>
              <a:highlight>
                <a:srgbClr val="F9F9F9"/>
              </a:highlight>
              <a:latin typeface="Roboto"/>
              <a:ea typeface="Roboto"/>
              <a:cs typeface="Roboto"/>
              <a:sym typeface="Roboto"/>
            </a:endParaRPr>
          </a:p>
          <a:p>
            <a:pPr indent="0" lvl="0" marL="0" rtl="0" algn="l">
              <a:lnSpc>
                <a:spcPct val="115000"/>
              </a:lnSpc>
              <a:spcBef>
                <a:spcPts val="0"/>
              </a:spcBef>
              <a:spcAft>
                <a:spcPts val="0"/>
              </a:spcAft>
              <a:buNone/>
            </a:pPr>
            <a:r>
              <a:rPr lang="en" sz="900">
                <a:solidFill>
                  <a:schemeClr val="dk1"/>
                </a:solidFill>
                <a:highlight>
                  <a:srgbClr val="F9F9F9"/>
                </a:highlight>
                <a:latin typeface="Roboto"/>
                <a:ea typeface="Roboto"/>
                <a:cs typeface="Roboto"/>
                <a:sym typeface="Roboto"/>
              </a:rPr>
              <a:t>con datos numericos medidas de tendencia central. Que buscan encontrar el centro, promedio, mediana, moda, o valor caracteristicos/tipico de los datos o la desviacion estandar, q</a:t>
            </a:r>
            <a:r>
              <a:rPr lang="en" sz="900">
                <a:solidFill>
                  <a:schemeClr val="dk1"/>
                </a:solidFill>
                <a:highlight>
                  <a:srgbClr val="F9F9F9"/>
                </a:highlight>
                <a:latin typeface="Roboto"/>
                <a:ea typeface="Roboto"/>
                <a:cs typeface="Roboto"/>
                <a:sym typeface="Roboto"/>
              </a:rPr>
              <a:t>ue tan lejos del centro. Que hablan de la dispersión, si hay dispercion grande son muy variados pero sino entonces el centro nos pueden describir. </a:t>
            </a:r>
            <a:endParaRPr sz="900">
              <a:solidFill>
                <a:schemeClr val="dk1"/>
              </a:solidFill>
              <a:highlight>
                <a:srgbClr val="F9F9F9"/>
              </a:highlight>
              <a:latin typeface="Roboto"/>
              <a:ea typeface="Roboto"/>
              <a:cs typeface="Roboto"/>
              <a:sym typeface="Roboto"/>
            </a:endParaRPr>
          </a:p>
          <a:p>
            <a:pPr indent="0" lvl="0" marL="0" rtl="0" algn="l">
              <a:lnSpc>
                <a:spcPct val="115000"/>
              </a:lnSpc>
              <a:spcBef>
                <a:spcPts val="0"/>
              </a:spcBef>
              <a:spcAft>
                <a:spcPts val="0"/>
              </a:spcAft>
              <a:buNone/>
            </a:pPr>
            <a:r>
              <a:rPr lang="en" sz="900">
                <a:solidFill>
                  <a:schemeClr val="dk1"/>
                </a:solidFill>
                <a:highlight>
                  <a:srgbClr val="F9F9F9"/>
                </a:highlight>
                <a:latin typeface="Roboto"/>
                <a:ea typeface="Roboto"/>
                <a:cs typeface="Roboto"/>
                <a:sym typeface="Roboto"/>
              </a:rPr>
              <a:t>El video de 7 Billion: Are You Typical? -- National Geographic Magazine</a:t>
            </a:r>
            <a:endParaRPr sz="900">
              <a:solidFill>
                <a:schemeClr val="dk1"/>
              </a:solidFill>
              <a:highlight>
                <a:srgbClr val="F9F9F9"/>
              </a:highlight>
              <a:latin typeface="Roboto"/>
              <a:ea typeface="Roboto"/>
              <a:cs typeface="Roboto"/>
              <a:sym typeface="Roboto"/>
            </a:endParaRPr>
          </a:p>
          <a:p>
            <a:pPr indent="0" lvl="0" marL="0" rtl="0" algn="l">
              <a:lnSpc>
                <a:spcPct val="115000"/>
              </a:lnSpc>
              <a:spcBef>
                <a:spcPts val="0"/>
              </a:spcBef>
              <a:spcAft>
                <a:spcPts val="0"/>
              </a:spcAft>
              <a:buNone/>
            </a:pPr>
            <a:r>
              <a:rPr lang="en" sz="900">
                <a:solidFill>
                  <a:schemeClr val="dk1"/>
                </a:solidFill>
                <a:highlight>
                  <a:srgbClr val="F9F9F9"/>
                </a:highlight>
                <a:latin typeface="Roboto"/>
                <a:ea typeface="Roboto"/>
                <a:cs typeface="Roboto"/>
                <a:sym typeface="Roboto"/>
              </a:rPr>
              <a:t>Que tanto podemos inferir de una poblacion a partir de una muestra. Pruebas de hipostesis, </a:t>
            </a:r>
            <a:endParaRPr sz="900">
              <a:solidFill>
                <a:schemeClr val="dk1"/>
              </a:solidFill>
              <a:highlight>
                <a:srgbClr val="F9F9F9"/>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highlight>
                <a:srgbClr val="F9F9F9"/>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352c8a3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352c8a3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4300"/>
              </a:lnSpc>
              <a:spcBef>
                <a:spcPts val="0"/>
              </a:spcBef>
              <a:spcAft>
                <a:spcPts val="0"/>
              </a:spcAft>
              <a:buNone/>
            </a:pPr>
            <a:r>
              <a:rPr lang="en" sz="1000" u="sng">
                <a:solidFill>
                  <a:schemeClr val="hlink"/>
                </a:solidFill>
                <a:highlight>
                  <a:srgbClr val="FFFFFF"/>
                </a:highlight>
                <a:hlinkClick r:id="rId2"/>
              </a:rPr>
              <a:t>Gartner’s model on data maturity</a:t>
            </a:r>
            <a:endParaRPr sz="1000">
              <a:solidFill>
                <a:srgbClr val="4D5156"/>
              </a:solidFill>
              <a:highlight>
                <a:srgbClr val="FFFFFF"/>
              </a:highlight>
            </a:endParaRPr>
          </a:p>
          <a:p>
            <a:pPr indent="0" lvl="0" marL="0" rtl="0" algn="l">
              <a:lnSpc>
                <a:spcPct val="114300"/>
              </a:lnSpc>
              <a:spcBef>
                <a:spcPts val="0"/>
              </a:spcBef>
              <a:spcAft>
                <a:spcPts val="0"/>
              </a:spcAft>
              <a:buNone/>
            </a:pPr>
            <a:r>
              <a:rPr lang="en" sz="1000" u="sng">
                <a:solidFill>
                  <a:schemeClr val="hlink"/>
                </a:solidFill>
                <a:highlight>
                  <a:srgbClr val="FFFFFF"/>
                </a:highlight>
                <a:hlinkClick r:id="rId3"/>
              </a:rPr>
              <a:t>https://www.logianalytics.com/predictive-analytics/comparing-descriptive-predictive-prescriptive-and-diagnostic-analytics/</a:t>
            </a:r>
            <a:endParaRPr sz="1000">
              <a:solidFill>
                <a:srgbClr val="4D5156"/>
              </a:solidFill>
              <a:highlight>
                <a:srgbClr val="FFFFFF"/>
              </a:highlight>
            </a:endParaRPr>
          </a:p>
          <a:p>
            <a:pPr indent="0" lvl="0" marL="0" rtl="0" algn="l">
              <a:lnSpc>
                <a:spcPct val="114300"/>
              </a:lnSpc>
              <a:spcBef>
                <a:spcPts val="0"/>
              </a:spcBef>
              <a:spcAft>
                <a:spcPts val="0"/>
              </a:spcAft>
              <a:buNone/>
            </a:pPr>
            <a:r>
              <a:rPr lang="en" sz="1000">
                <a:solidFill>
                  <a:srgbClr val="4D5156"/>
                </a:solidFill>
                <a:highlight>
                  <a:srgbClr val="FFFFFF"/>
                </a:highlight>
              </a:rPr>
              <a:t>Gartner Inc. es una empresa consultora y de investigación de las tecnologías de la información con sede en Stamford, Connecticut, Estados Unidos.</a:t>
            </a:r>
            <a:endParaRPr sz="1000">
              <a:solidFill>
                <a:srgbClr val="4D5156"/>
              </a:solidFill>
              <a:highlight>
                <a:srgbClr val="FFFFFF"/>
              </a:highlight>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348eb21a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348eb21a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Predecir su precio.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4c260787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4c260787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W. Tukey fue un científico de datos al que se le atribuye el término “Exploratory Data Analysis” y la creación de la gráfica de caja o bigotes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4c260787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4c260787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92835b2e5_4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92835b2e5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Descarguen la base de datos del reto de Klustera para que todos la tengamos cuando regresemos </a:t>
            </a:r>
            <a:r>
              <a:rPr lang="en" u="sng">
                <a:solidFill>
                  <a:schemeClr val="hlink"/>
                </a:solidFill>
                <a:hlinkClick r:id="rId2"/>
              </a:rPr>
              <a:t>https://drive.google.com/drive/folders/1DtNrT2NT3Yzye2RwM5zs6jCcUcrgUHsf</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90483db0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90483db0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Antes de ir a la actividad descarguen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348eb21a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348eb21a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109c2fa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109c2fa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 para inicio de master en Martes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348eb21a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348eb21a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352c8a3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352c8a3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02124"/>
              </a:solidFill>
              <a:highlight>
                <a:srgbClr val="FFFFFF"/>
              </a:highlight>
              <a:latin typeface="Google Sans"/>
              <a:ea typeface="Google Sans"/>
              <a:cs typeface="Google Sans"/>
              <a:sym typeface="Google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52c8a3c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52c8a3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Vamos ahora a un paso mas adelante de preparar los datos bajo una metodología.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47425D"/>
                </a:solidFill>
                <a:highlight>
                  <a:srgbClr val="FFFFFF"/>
                </a:highlight>
              </a:rPr>
              <a:t>that naturally describes the data science life cycle.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Es una guía, flexible. Y hay muchas, pero esta es la más popular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202124"/>
                </a:solidFill>
                <a:highlight>
                  <a:srgbClr val="FFFFFF"/>
                </a:highlight>
                <a:latin typeface="Google Sans"/>
                <a:ea typeface="Google Sans"/>
                <a:cs typeface="Google Sans"/>
                <a:sym typeface="Google Sans"/>
              </a:rPr>
              <a:t>Cross-industry standard process for data mining</a:t>
            </a:r>
            <a:endParaRPr>
              <a:solidFill>
                <a:srgbClr val="202124"/>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u="sng">
                <a:solidFill>
                  <a:schemeClr val="hlink"/>
                </a:solidFill>
                <a:highlight>
                  <a:srgbClr val="FFFFFF"/>
                </a:highlight>
                <a:latin typeface="Google Sans"/>
                <a:ea typeface="Google Sans"/>
                <a:cs typeface="Google Sans"/>
                <a:sym typeface="Google Sans"/>
                <a:hlinkClick r:id="rId2"/>
              </a:rPr>
              <a:t>https://www.datascience-pm.com/crisp-dm-2/</a:t>
            </a:r>
            <a:endParaRPr>
              <a:solidFill>
                <a:srgbClr val="202124"/>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a:solidFill>
                <a:srgbClr val="202124"/>
              </a:solidFill>
              <a:highlight>
                <a:srgbClr val="FFFFFF"/>
              </a:highlight>
              <a:latin typeface="Google Sans"/>
              <a:ea typeface="Google Sans"/>
              <a:cs typeface="Google Sans"/>
              <a:sym typeface="Google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352c8a3c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352c8a3c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metemos lupa a los pasos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Comprensión del negocio:  Entendimiento de los objetivos y requerimientos del proyecto.  Definición del problema de Minería de Datos 2. Comprensión de los datos  Obtención conjunto inicial de datos.  Exploración del conjunto de datos.  Identificar las características de calidad de los datos  Identificar los resultados iniciales obvios. 3. Preparación de Datos  Selección de datos  Limpieza de datos 4. Modelamiento Implementación en herramientas de Minería de Datos 5. Evaluación  Determinar si los resultados coinciden con los objetivos del negocio  Identificar las temas de negocio que deberían haberse abordado 6. Despliegue  Instalar los modelos resultantes en la práctica  Configuración para minería de datos de forma repetida ó continua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246d34b6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f246d34b6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246d34b64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246d34b64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246d34b64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f246d34b64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246d34b64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f246d34b64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f246d34b64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f246d34b64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246d34b64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f246d34b64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109c2fac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109c2fac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Agenda para inicio de master en Lunes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c4c26078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c4c26078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246d34b64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f246d34b64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246d34b64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246d34b64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f246d34b64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f246d34b64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246d34b64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246d34b64_4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246d34b64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f246d34b64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f246d34b64_4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f246d34b64_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f246d34b64_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f246d34b64_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Nuestros senseis Gonzalo y Dier realizaron este análisis.</a:t>
            </a:r>
            <a:endParaRPr/>
          </a:p>
          <a:p>
            <a:pPr indent="0" lvl="0" marL="0" rtl="0" algn="l">
              <a:lnSpc>
                <a:spcPct val="100000"/>
              </a:lnSpc>
              <a:spcBef>
                <a:spcPts val="0"/>
              </a:spcBef>
              <a:spcAft>
                <a:spcPts val="0"/>
              </a:spcAft>
              <a:buSzPts val="1100"/>
              <a:buNone/>
            </a:pPr>
            <a:r>
              <a:rPr lang="en"/>
              <a:t>Merida, Yucatan, Mexico. Proceso de crecimiento/desarrollo urbano acelerado con mucha inversión pero descontrolado.</a:t>
            </a:r>
            <a:endParaRPr/>
          </a:p>
          <a:p>
            <a:pPr indent="0" lvl="0" marL="0" rtl="0" algn="l">
              <a:lnSpc>
                <a:spcPct val="100000"/>
              </a:lnSpc>
              <a:spcBef>
                <a:spcPts val="0"/>
              </a:spcBef>
              <a:spcAft>
                <a:spcPts val="0"/>
              </a:spcAft>
              <a:buSzPts val="1100"/>
              <a:buNone/>
            </a:pPr>
            <a:r>
              <a:rPr lang="en"/>
              <a:t>Un primer intento de evaluar o encontrar maneras de evaluar la movilidad en la ciudad. La red de transporte, caminos. LA CALLE,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El análisis llevo aprox 4 meses.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35349394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e35349394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Nuestros senseis Gonzalo y Dier realizaron este </a:t>
            </a:r>
            <a:r>
              <a:rPr lang="en"/>
              <a:t>análisis</a:t>
            </a:r>
            <a:r>
              <a:rPr lang="en"/>
              <a:t>.</a:t>
            </a:r>
            <a:endParaRPr/>
          </a:p>
          <a:p>
            <a:pPr indent="0" lvl="0" marL="0" rtl="0" algn="l">
              <a:lnSpc>
                <a:spcPct val="100000"/>
              </a:lnSpc>
              <a:spcBef>
                <a:spcPts val="0"/>
              </a:spcBef>
              <a:spcAft>
                <a:spcPts val="0"/>
              </a:spcAft>
              <a:buSzPts val="1100"/>
              <a:buNone/>
            </a:pPr>
            <a:r>
              <a:rPr lang="en"/>
              <a:t>Merida, Yucatan, Mexico. Proceso de crecimiento/desarrollo urbano acelerado con mucha inversión pero descontrolado.</a:t>
            </a:r>
            <a:endParaRPr/>
          </a:p>
          <a:p>
            <a:pPr indent="0" lvl="0" marL="0" rtl="0" algn="l">
              <a:lnSpc>
                <a:spcPct val="100000"/>
              </a:lnSpc>
              <a:spcBef>
                <a:spcPts val="0"/>
              </a:spcBef>
              <a:spcAft>
                <a:spcPts val="0"/>
              </a:spcAft>
              <a:buSzPts val="1100"/>
              <a:buNone/>
            </a:pPr>
            <a:r>
              <a:rPr lang="en"/>
              <a:t>Un primer intento de evaluar o encontrar maneras de evaluar la movilidad en la ciudad. La red de transporte, caminos. LA CALLE,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El </a:t>
            </a:r>
            <a:r>
              <a:rPr lang="en"/>
              <a:t>análisis</a:t>
            </a:r>
            <a:r>
              <a:rPr lang="en"/>
              <a:t> llevo aprox 4 meses.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35349394c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e35349394c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
              <a:t>PAra este </a:t>
            </a:r>
            <a:r>
              <a:rPr lang="en"/>
              <a:t>análisis</a:t>
            </a:r>
            <a:r>
              <a:rPr lang="en"/>
              <a:t> siguieron los 6 etapas que </a:t>
            </a:r>
            <a:r>
              <a:rPr lang="en"/>
              <a:t>presentamos</a:t>
            </a:r>
            <a:r>
              <a:rPr lang="en"/>
              <a:t> de la metodología CRISP</a:t>
            </a:r>
            <a:endParaRPr/>
          </a:p>
          <a:p>
            <a:pPr indent="-228600" lvl="0" marL="457200" rtl="0" algn="l">
              <a:lnSpc>
                <a:spcPct val="100000"/>
              </a:lnSpc>
              <a:spcBef>
                <a:spcPts val="0"/>
              </a:spcBef>
              <a:spcAft>
                <a:spcPts val="0"/>
              </a:spcAft>
              <a:buSzPts val="1100"/>
              <a:buNone/>
            </a:pPr>
            <a:r>
              <a:rPr lang="en"/>
              <a:t>OJO! Vayan identificandolas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109c2fac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109c2fac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3534939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calles mas importante, identificar donde colapsa la red por </a:t>
            </a:r>
            <a:r>
              <a:rPr lang="en"/>
              <a:t>tráfico</a:t>
            </a:r>
            <a:r>
              <a:rPr lang="en"/>
              <a:t> intenso, de personas.</a:t>
            </a:r>
            <a:endParaRPr/>
          </a:p>
          <a:p>
            <a:pPr indent="0" lvl="0" marL="0" rtl="0" algn="l">
              <a:spcBef>
                <a:spcPts val="0"/>
              </a:spcBef>
              <a:spcAft>
                <a:spcPts val="0"/>
              </a:spcAft>
              <a:buNone/>
            </a:pPr>
            <a:r>
              <a:rPr lang="en"/>
              <a:t>La estructura de datos que se adecua al transporte es una red compleja se compone de nodos que se conectan entre si con enlaces. Nodos son intersecciones de las calles  y los enlaces son las calles. Ellos identifican que esto es una representacion natural.</a:t>
            </a:r>
            <a:endParaRPr/>
          </a:p>
        </p:txBody>
      </p:sp>
      <p:sp>
        <p:nvSpPr>
          <p:cNvPr id="598" name="Google Shape;598;ge35349394c_0_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35349394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Unos ejemplos de red son los dos siguentes.</a:t>
            </a:r>
            <a:endParaRPr/>
          </a:p>
          <a:p>
            <a:pPr indent="0" lvl="0" marL="0" rtl="0" algn="l">
              <a:spcBef>
                <a:spcPts val="0"/>
              </a:spcBef>
              <a:spcAft>
                <a:spcPts val="0"/>
              </a:spcAft>
              <a:buNone/>
            </a:pPr>
            <a:r>
              <a:rPr lang="en"/>
              <a:t>Tamanio de cuantos amigos tienen. La concetracion de color</a:t>
            </a:r>
            <a:endParaRPr/>
          </a:p>
          <a:p>
            <a:pPr indent="0" lvl="0" marL="0" rtl="0" algn="l">
              <a:spcBef>
                <a:spcPts val="0"/>
              </a:spcBef>
              <a:spcAft>
                <a:spcPts val="0"/>
              </a:spcAft>
              <a:buNone/>
            </a:pPr>
            <a:r>
              <a:rPr lang="en"/>
              <a:t>Los mas grandes mas populares</a:t>
            </a:r>
            <a:endParaRPr/>
          </a:p>
        </p:txBody>
      </p:sp>
      <p:sp>
        <p:nvSpPr>
          <p:cNvPr id="609" name="Google Shape;609;ge35349394c_0_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35349394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 de red entre películas y actores en las películas </a:t>
            </a:r>
            <a:endParaRPr/>
          </a:p>
        </p:txBody>
      </p:sp>
      <p:sp>
        <p:nvSpPr>
          <p:cNvPr id="617" name="Google Shape;617;ge35349394c_0_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35349394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Esa es la cd de merida.</a:t>
            </a:r>
            <a:endParaRPr/>
          </a:p>
          <a:p>
            <a:pPr indent="0" lvl="0" marL="0" rtl="0" algn="l">
              <a:spcBef>
                <a:spcPts val="0"/>
              </a:spcBef>
              <a:spcAft>
                <a:spcPts val="0"/>
              </a:spcAft>
              <a:buNone/>
            </a:pPr>
            <a:r>
              <a:rPr lang="en"/>
              <a:t>PAra su red espacial, buscan identificar la de trasporte, infrastuctura y movilidad</a:t>
            </a:r>
            <a:endParaRPr/>
          </a:p>
          <a:p>
            <a:pPr indent="0" lvl="0" marL="0" rtl="0" algn="l">
              <a:spcBef>
                <a:spcPts val="0"/>
              </a:spcBef>
              <a:spcAft>
                <a:spcPts val="0"/>
              </a:spcAft>
              <a:buNone/>
            </a:pPr>
            <a:r>
              <a:t/>
            </a:r>
            <a:endParaRPr/>
          </a:p>
        </p:txBody>
      </p:sp>
      <p:sp>
        <p:nvSpPr>
          <p:cNvPr id="625" name="Google Shape;625;ge35349394c_0_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e35349394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Necesitan sus datos lo obtuvieron API openstreetmaps</a:t>
            </a:r>
            <a:endParaRPr/>
          </a:p>
        </p:txBody>
      </p:sp>
      <p:sp>
        <p:nvSpPr>
          <p:cNvPr id="635" name="Google Shape;635;ge35349394c_0_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35349394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e35349394c_0_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35349394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datos de los mapas la convirtieron a una red y posteriormente, a su base de datos se le integraron mas datos demograficos del INEGI</a:t>
            </a:r>
            <a:endParaRPr/>
          </a:p>
          <a:p>
            <a:pPr indent="0" lvl="0" marL="0" rtl="0" algn="l">
              <a:spcBef>
                <a:spcPts val="0"/>
              </a:spcBef>
              <a:spcAft>
                <a:spcPts val="0"/>
              </a:spcAft>
              <a:buNone/>
            </a:pPr>
            <a:r>
              <a:rPr lang="en"/>
              <a:t>Info enriquecida de las </a:t>
            </a:r>
            <a:r>
              <a:rPr lang="en"/>
              <a:t>características</a:t>
            </a:r>
            <a:r>
              <a:rPr lang="en"/>
              <a:t> de movilidad y sociodemograficas, que enriquecian         AGEPS agrupaciones espaciales</a:t>
            </a:r>
            <a:endParaRPr/>
          </a:p>
          <a:p>
            <a:pPr indent="0" lvl="0" marL="0" rtl="0" algn="l">
              <a:spcBef>
                <a:spcPts val="0"/>
              </a:spcBef>
              <a:spcAft>
                <a:spcPts val="0"/>
              </a:spcAft>
              <a:buNone/>
            </a:pPr>
            <a:r>
              <a:rPr lang="en" sz="1050">
                <a:solidFill>
                  <a:srgbClr val="4D5156"/>
                </a:solidFill>
                <a:highlight>
                  <a:srgbClr val="FFFFFF"/>
                </a:highlight>
              </a:rPr>
              <a:t>AGEB, INEGI unidad fundamental del Marco Geoestadístico</a:t>
            </a:r>
            <a:endParaRPr sz="1050">
              <a:solidFill>
                <a:srgbClr val="4D5156"/>
              </a:solidFill>
              <a:highlight>
                <a:srgbClr val="FFFFFF"/>
              </a:highlight>
            </a:endParaRPr>
          </a:p>
          <a:p>
            <a:pPr indent="0" lvl="0" marL="0" rtl="0" algn="l">
              <a:spcBef>
                <a:spcPts val="0"/>
              </a:spcBef>
              <a:spcAft>
                <a:spcPts val="0"/>
              </a:spcAft>
              <a:buNone/>
            </a:pPr>
            <a:r>
              <a:rPr lang="en" sz="1050">
                <a:solidFill>
                  <a:srgbClr val="4D5156"/>
                </a:solidFill>
                <a:highlight>
                  <a:srgbClr val="FFFFFF"/>
                </a:highlight>
              </a:rPr>
              <a:t>Procesamineto con geopandas</a:t>
            </a:r>
            <a:endParaRPr sz="1050">
              <a:solidFill>
                <a:srgbClr val="4D5156"/>
              </a:solidFill>
              <a:highlight>
                <a:srgbClr val="FFFFFF"/>
              </a:highlight>
            </a:endParaRPr>
          </a:p>
        </p:txBody>
      </p:sp>
      <p:sp>
        <p:nvSpPr>
          <p:cNvPr id="656" name="Google Shape;656;ge35349394c_0_1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e35349394c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e35349394c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35349394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 tienen sus datos integrados. Ya tienen las regiones que les interesan ya estan relacionadas.</a:t>
            </a:r>
            <a:endParaRPr/>
          </a:p>
        </p:txBody>
      </p:sp>
      <p:sp>
        <p:nvSpPr>
          <p:cNvPr id="693" name="Google Shape;693;ge35349394c_0_2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e35349394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Medidas de centralidad.</a:t>
            </a:r>
            <a:endParaRPr/>
          </a:p>
          <a:p>
            <a:pPr indent="0" lvl="0" marL="0" rtl="0" algn="l">
              <a:spcBef>
                <a:spcPts val="0"/>
              </a:spcBef>
              <a:spcAft>
                <a:spcPts val="0"/>
              </a:spcAft>
              <a:buNone/>
            </a:pPr>
            <a:r>
              <a:rPr lang="en"/>
              <a:t>Calles rojas mas importante. Mayor cantidad de rutas mas cortas. Esperan que concentran la movilidad. Esto no tiene transito aun, sino la distancia, falta tiempo estimado del transito.</a:t>
            </a:r>
            <a:endParaRPr/>
          </a:p>
        </p:txBody>
      </p:sp>
      <p:sp>
        <p:nvSpPr>
          <p:cNvPr id="704" name="Google Shape;704;ge35349394c_0_2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109c2fac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109c2fac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35349394c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e35349394c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In practice, raw network data are not easy for humans to comprehen. For a small network we might be able to make a useful visualization and learn something by inspecting it, but this approach does not work for large network, and even for small ones it can only give us a qualitative feel for the data.</a:t>
            </a:r>
            <a:endParaRPr/>
          </a:p>
          <a:p>
            <a:pPr indent="-298450" lvl="0" marL="457200" rtl="0" algn="l">
              <a:lnSpc>
                <a:spcPct val="100000"/>
              </a:lnSpc>
              <a:spcBef>
                <a:spcPts val="0"/>
              </a:spcBef>
              <a:spcAft>
                <a:spcPts val="0"/>
              </a:spcAft>
              <a:buSzPts val="1100"/>
              <a:buChar char="●"/>
            </a:pPr>
            <a:r>
              <a:rPr lang="en"/>
              <a:t>A better approach is to define mathematical measures that capture interesting features of network structure quantitatively, boiling down large volumes of complex structural data into simple numbers that are easy for people to understand.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e35349394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e35349394c_0_1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e35349394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e35349394c_0_1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e35349394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e35349394c_0_1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e35349394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e35349394c_0_1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35349394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e35349394c_0_1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35349394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e35349394c_0_20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e35349394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e35349394c_0_1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e35349394c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Metricas distintas.</a:t>
            </a:r>
            <a:endParaRPr/>
          </a:p>
        </p:txBody>
      </p:sp>
      <p:sp>
        <p:nvSpPr>
          <p:cNvPr id="797" name="Google Shape;797;ge35349394c_0_2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e35349394c_0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e35349394c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304105c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304105c3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Bienvenido a un video más del curso de introducción de ciencia de datos</a:t>
            </a:r>
            <a:endParaRPr/>
          </a:p>
          <a:p>
            <a:pPr indent="0" lvl="0" marL="0" rtl="0" algn="l">
              <a:spcBef>
                <a:spcPts val="0"/>
              </a:spcBef>
              <a:spcAft>
                <a:spcPts val="0"/>
              </a:spcAft>
              <a:buNone/>
            </a:pPr>
            <a:r>
              <a:rPr lang="en"/>
              <a:t>En esta ocasión vamos a hablar de la material prima de nuestros proyectos, la información. O en su forma más elemental, los datos.</a:t>
            </a:r>
            <a:endParaRPr/>
          </a:p>
          <a:p>
            <a:pPr indent="0" lvl="0" marL="0" rtl="0" algn="l">
              <a:spcBef>
                <a:spcPts val="0"/>
              </a:spcBef>
              <a:spcAft>
                <a:spcPts val="0"/>
              </a:spcAft>
              <a:buNone/>
            </a:pPr>
            <a:r>
              <a:rPr lang="en"/>
              <a:t>Recordando que la sesión pasada se hablaba de la ciencia en ciencia de datos, nuestro primer paso del metodo cientifico es establecer una serie de preguntas e hipótesis...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e35349394c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e35349394c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e35349394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e35349394c_0_1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35349394c_0_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e35349394c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
              <a:t>Hacer grupos de zonas espaciales que comparten caracteristicas, si es que existe segregacion.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e35349394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e35349394c_0_2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4c26078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4c26078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Análisis</a:t>
            </a:r>
            <a:r>
              <a:rPr lang="en"/>
              <a:t> descriptivo de nuestros datos, tener un entendimiento de como estan formulados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4c26078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4c26078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Relevante para mi segun los objetivos del estudio, para mi persona que se encargará de llevar el análisis.</a:t>
            </a:r>
            <a:endParaRPr/>
          </a:p>
          <a:p>
            <a:pPr indent="0" lvl="0" marL="0" rtl="0" algn="l">
              <a:spcBef>
                <a:spcPts val="0"/>
              </a:spcBef>
              <a:spcAft>
                <a:spcPts val="0"/>
              </a:spcAft>
              <a:buNone/>
            </a:pPr>
            <a:r>
              <a:rPr lang="en"/>
              <a:t>Buscamos generar conocimiento, entonces aqui la imaginacion/inovacion/variabilidad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9.png"/><Relationship Id="rId4" Type="http://schemas.openxmlformats.org/officeDocument/2006/relationships/image" Target="../media/image26.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6.gi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3" name="Google Shape;43;p11"/>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2"/>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7" name="Google Shape;47;p12"/>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0" name="Google Shape;50;p13"/>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5"/>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6"/>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6"/>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61" name="Google Shape;61;p17"/>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8"/>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8E7CC3"/>
              </a:buClr>
              <a:buSzPts val="12000"/>
              <a:buNone/>
              <a:defRPr sz="12000">
                <a:solidFill>
                  <a:srgbClr val="8E7CC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 name="Google Shape;66;p1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pic>
        <p:nvPicPr>
          <p:cNvPr id="67" name="Google Shape;67;p19"/>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pic>
        <p:nvPicPr>
          <p:cNvPr id="69" name="Google Shape;69;p20"/>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3" name="Google Shape;13;p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70" name="Shape 70"/>
        <p:cNvGrpSpPr/>
        <p:nvPr/>
      </p:nvGrpSpPr>
      <p:grpSpPr>
        <a:xfrm>
          <a:off x="0" y="0"/>
          <a:ext cx="0" cy="0"/>
          <a:chOff x="0" y="0"/>
          <a:chExt cx="0" cy="0"/>
        </a:xfrm>
      </p:grpSpPr>
      <p:sp>
        <p:nvSpPr>
          <p:cNvPr id="71" name="Google Shape;7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 name="Google Shape;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4" name="Shape 74"/>
        <p:cNvGrpSpPr/>
        <p:nvPr/>
      </p:nvGrpSpPr>
      <p:grpSpPr>
        <a:xfrm>
          <a:off x="0" y="0"/>
          <a:ext cx="0" cy="0"/>
          <a:chOff x="0" y="0"/>
          <a:chExt cx="0" cy="0"/>
        </a:xfrm>
      </p:grpSpPr>
      <p:sp>
        <p:nvSpPr>
          <p:cNvPr id="75" name="Google Shape;75;p2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2"/>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8" name="Google Shape;78;p2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9" name="Google Shape;79;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82" name="Google Shape;82;p2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1">
  <p:cSld name="TITLE_AND_TWO_COLUMNS_1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24"/>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86" name="Google Shape;86;p24"/>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1">
  <p:cSld name="TITLE_AND_TWO_COLUMNS_1_2">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0" name="Google Shape;90;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91" name="Google Shape;91;p25"/>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1">
  <p:cSld name="TITLE_ONLY_1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2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94" name="Google Shape;94;p2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95" name="Shape 95"/>
        <p:cNvGrpSpPr/>
        <p:nvPr/>
      </p:nvGrpSpPr>
      <p:grpSpPr>
        <a:xfrm>
          <a:off x="0" y="0"/>
          <a:ext cx="0" cy="0"/>
          <a:chOff x="0" y="0"/>
          <a:chExt cx="0" cy="0"/>
        </a:xfrm>
      </p:grpSpPr>
      <p:sp>
        <p:nvSpPr>
          <p:cNvPr id="96" name="Google Shape;96;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7" name="Google Shape;97;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 name="Google Shape;9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6">
    <p:spTree>
      <p:nvGrpSpPr>
        <p:cNvPr id="99" name="Shape 99"/>
        <p:cNvGrpSpPr/>
        <p:nvPr/>
      </p:nvGrpSpPr>
      <p:grpSpPr>
        <a:xfrm>
          <a:off x="0" y="0"/>
          <a:ext cx="0" cy="0"/>
          <a:chOff x="0" y="0"/>
          <a:chExt cx="0" cy="0"/>
        </a:xfrm>
      </p:grpSpPr>
      <p:sp>
        <p:nvSpPr>
          <p:cNvPr id="100" name="Google Shape;100;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1" name="Google Shape;101;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2" name="Google Shape;10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4">
    <p:spTree>
      <p:nvGrpSpPr>
        <p:cNvPr id="103" name="Shape 103"/>
        <p:cNvGrpSpPr/>
        <p:nvPr/>
      </p:nvGrpSpPr>
      <p:grpSpPr>
        <a:xfrm>
          <a:off x="0" y="0"/>
          <a:ext cx="0" cy="0"/>
          <a:chOff x="0" y="0"/>
          <a:chExt cx="0" cy="0"/>
        </a:xfrm>
      </p:grpSpPr>
      <p:sp>
        <p:nvSpPr>
          <p:cNvPr id="104" name="Google Shape;10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5" name="Google Shape;105;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6" name="Google Shape;10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31"/>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12" name="Google Shape;112;p31"/>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4"/>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7" name="Google Shape;17;p4"/>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32"/>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5" name="Google Shape;115;p32"/>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6" name="Google Shape;116;p32"/>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33"/>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9" name="Google Shape;119;p33"/>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20" name="Google Shape;120;p33"/>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34"/>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3" name="Google Shape;123;p3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24" name="Google Shape;124;p34"/>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3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8" name="Google Shape;128;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129" name="Google Shape;129;p35"/>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36"/>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133" name="Google Shape;133;p3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3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6" name="Google Shape;136;p3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137" name="Shape 137"/>
        <p:cNvGrpSpPr/>
        <p:nvPr/>
      </p:nvGrpSpPr>
      <p:grpSpPr>
        <a:xfrm>
          <a:off x="0" y="0"/>
          <a:ext cx="0" cy="0"/>
          <a:chOff x="0" y="0"/>
          <a:chExt cx="0" cy="0"/>
        </a:xfrm>
      </p:grpSpPr>
      <p:pic>
        <p:nvPicPr>
          <p:cNvPr id="138" name="Google Shape;138;p3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9"/>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1" name="Google Shape;141;p39"/>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40"/>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4" name="Google Shape;144;p40"/>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5" name="Shape 145"/>
        <p:cNvGrpSpPr/>
        <p:nvPr/>
      </p:nvGrpSpPr>
      <p:grpSpPr>
        <a:xfrm>
          <a:off x="0" y="0"/>
          <a:ext cx="0" cy="0"/>
          <a:chOff x="0" y="0"/>
          <a:chExt cx="0" cy="0"/>
        </a:xfrm>
      </p:grpSpPr>
      <p:sp>
        <p:nvSpPr>
          <p:cNvPr id="146" name="Google Shape;146;p4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147" name="Google Shape;147;p41"/>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 name="Google Shape;20;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1" name="Google Shape;21;p5"/>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id="149" name="Google Shape;149;p4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8E7CC3"/>
              </a:buClr>
              <a:buSzPts val="12000"/>
              <a:buNone/>
              <a:defRPr sz="12000">
                <a:solidFill>
                  <a:srgbClr val="8E7CC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2" name="Google Shape;152;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pic>
        <p:nvPicPr>
          <p:cNvPr id="153" name="Google Shape;153;p43"/>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4" name="Shape 154"/>
        <p:cNvGrpSpPr/>
        <p:nvPr/>
      </p:nvGrpSpPr>
      <p:grpSpPr>
        <a:xfrm>
          <a:off x="0" y="0"/>
          <a:ext cx="0" cy="0"/>
          <a:chOff x="0" y="0"/>
          <a:chExt cx="0" cy="0"/>
        </a:xfrm>
      </p:grpSpPr>
      <p:pic>
        <p:nvPicPr>
          <p:cNvPr id="155" name="Google Shape;155;p4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56" name="Shape 156"/>
        <p:cNvGrpSpPr/>
        <p:nvPr/>
      </p:nvGrpSpPr>
      <p:grpSpPr>
        <a:xfrm>
          <a:off x="0" y="0"/>
          <a:ext cx="0" cy="0"/>
          <a:chOff x="0" y="0"/>
          <a:chExt cx="0" cy="0"/>
        </a:xfrm>
      </p:grpSpPr>
      <p:sp>
        <p:nvSpPr>
          <p:cNvPr id="157" name="Google Shape;157;p4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8" name="Google Shape;158;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46"/>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62" name="Google Shape;162;p46"/>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163" name="Shape 163"/>
        <p:cNvGrpSpPr/>
        <p:nvPr/>
      </p:nvGrpSpPr>
      <p:grpSpPr>
        <a:xfrm>
          <a:off x="0" y="0"/>
          <a:ext cx="0" cy="0"/>
          <a:chOff x="0" y="0"/>
          <a:chExt cx="0" cy="0"/>
        </a:xfrm>
      </p:grpSpPr>
      <p:sp>
        <p:nvSpPr>
          <p:cNvPr id="164" name="Google Shape;164;p4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5" name="Google Shape;165;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6" name="Google Shape;16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167" name="Shape 167"/>
        <p:cNvGrpSpPr/>
        <p:nvPr/>
      </p:nvGrpSpPr>
      <p:grpSpPr>
        <a:xfrm>
          <a:off x="0" y="0"/>
          <a:ext cx="0" cy="0"/>
          <a:chOff x="0" y="0"/>
          <a:chExt cx="0" cy="0"/>
        </a:xfrm>
      </p:grpSpPr>
      <p:sp>
        <p:nvSpPr>
          <p:cNvPr id="168" name="Google Shape;168;p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9" name="Google Shape;169;p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0" name="Google Shape;17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171" name="Shape 171"/>
        <p:cNvGrpSpPr/>
        <p:nvPr/>
      </p:nvGrpSpPr>
      <p:grpSpPr>
        <a:xfrm>
          <a:off x="0" y="0"/>
          <a:ext cx="0" cy="0"/>
          <a:chOff x="0" y="0"/>
          <a:chExt cx="0" cy="0"/>
        </a:xfrm>
      </p:grpSpPr>
      <p:sp>
        <p:nvSpPr>
          <p:cNvPr id="172" name="Google Shape;172;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3" name="Google Shape;173;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 name="Google Shape;17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175" name="Shape 175"/>
        <p:cNvGrpSpPr/>
        <p:nvPr/>
      </p:nvGrpSpPr>
      <p:grpSpPr>
        <a:xfrm>
          <a:off x="0" y="0"/>
          <a:ext cx="0" cy="0"/>
          <a:chOff x="0" y="0"/>
          <a:chExt cx="0" cy="0"/>
        </a:xfrm>
      </p:grpSpPr>
      <p:sp>
        <p:nvSpPr>
          <p:cNvPr id="176" name="Google Shape;176;p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179" name="Shape 179"/>
        <p:cNvGrpSpPr/>
        <p:nvPr/>
      </p:nvGrpSpPr>
      <p:grpSpPr>
        <a:xfrm>
          <a:off x="0" y="0"/>
          <a:ext cx="0" cy="0"/>
          <a:chOff x="0" y="0"/>
          <a:chExt cx="0" cy="0"/>
        </a:xfrm>
      </p:grpSpPr>
      <p:sp>
        <p:nvSpPr>
          <p:cNvPr id="180" name="Google Shape;180;p51"/>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81" name="Google Shape;181;p51"/>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82" name="Google Shape;182;p51"/>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183" name="Google Shape;183;p51"/>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184" name="Google Shape;184;p51"/>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185" name="Google Shape;185;p51"/>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
  <p:cSld name="TITLE_AND_BODY_2">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4" name="Google Shape;24;p6"/>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186" name="Shape 186"/>
        <p:cNvGrpSpPr/>
        <p:nvPr/>
      </p:nvGrpSpPr>
      <p:grpSpPr>
        <a:xfrm>
          <a:off x="0" y="0"/>
          <a:ext cx="0" cy="0"/>
          <a:chOff x="0" y="0"/>
          <a:chExt cx="0" cy="0"/>
        </a:xfrm>
      </p:grpSpPr>
      <p:sp>
        <p:nvSpPr>
          <p:cNvPr id="187" name="Google Shape;187;p5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8" name="Google Shape;188;p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 name="Google Shape;18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190" name="Shape 190"/>
        <p:cNvGrpSpPr/>
        <p:nvPr/>
      </p:nvGrpSpPr>
      <p:grpSpPr>
        <a:xfrm>
          <a:off x="0" y="0"/>
          <a:ext cx="0" cy="0"/>
          <a:chOff x="0" y="0"/>
          <a:chExt cx="0" cy="0"/>
        </a:xfrm>
      </p:grpSpPr>
      <p:sp>
        <p:nvSpPr>
          <p:cNvPr id="191" name="Google Shape;191;p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2" name="Google Shape;192;p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3" name="Google Shape;193;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194" name="Shape 194"/>
        <p:cNvGrpSpPr/>
        <p:nvPr/>
      </p:nvGrpSpPr>
      <p:grpSpPr>
        <a:xfrm>
          <a:off x="0" y="0"/>
          <a:ext cx="0" cy="0"/>
          <a:chOff x="0" y="0"/>
          <a:chExt cx="0" cy="0"/>
        </a:xfrm>
      </p:grpSpPr>
      <p:sp>
        <p:nvSpPr>
          <p:cNvPr id="195" name="Google Shape;195;p5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4"/>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4"/>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8" name="Google Shape;198;p5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99" name="Google Shape;199;p5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200" name="Shape 200"/>
        <p:cNvGrpSpPr/>
        <p:nvPr/>
      </p:nvGrpSpPr>
      <p:grpSpPr>
        <a:xfrm>
          <a:off x="0" y="0"/>
          <a:ext cx="0" cy="0"/>
          <a:chOff x="0" y="0"/>
          <a:chExt cx="0" cy="0"/>
        </a:xfrm>
      </p:grpSpPr>
      <p:sp>
        <p:nvSpPr>
          <p:cNvPr id="201" name="Google Shape;201;p5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2" name="Google Shape;202;p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3" name="Google Shape;20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204" name="Shape 204"/>
        <p:cNvGrpSpPr/>
        <p:nvPr/>
      </p:nvGrpSpPr>
      <p:grpSpPr>
        <a:xfrm>
          <a:off x="0" y="0"/>
          <a:ext cx="0" cy="0"/>
          <a:chOff x="0" y="0"/>
          <a:chExt cx="0" cy="0"/>
        </a:xfrm>
      </p:grpSpPr>
      <p:sp>
        <p:nvSpPr>
          <p:cNvPr id="205" name="Google Shape;205;p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6" name="Google Shape;206;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208" name="Shape 208"/>
        <p:cNvGrpSpPr/>
        <p:nvPr/>
      </p:nvGrpSpPr>
      <p:grpSpPr>
        <a:xfrm>
          <a:off x="0" y="0"/>
          <a:ext cx="0" cy="0"/>
          <a:chOff x="0" y="0"/>
          <a:chExt cx="0" cy="0"/>
        </a:xfrm>
      </p:grpSpPr>
      <p:sp>
        <p:nvSpPr>
          <p:cNvPr id="209" name="Google Shape;209;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0" name="Google Shape;210;p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 name="Google Shape;211;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212" name="Shape 212"/>
        <p:cNvGrpSpPr/>
        <p:nvPr/>
      </p:nvGrpSpPr>
      <p:grpSpPr>
        <a:xfrm>
          <a:off x="0" y="0"/>
          <a:ext cx="0" cy="0"/>
          <a:chOff x="0" y="0"/>
          <a:chExt cx="0" cy="0"/>
        </a:xfrm>
      </p:grpSpPr>
      <p:sp>
        <p:nvSpPr>
          <p:cNvPr id="213" name="Google Shape;213;p58"/>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8"/>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215" name="Google Shape;215;p58"/>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216" name="Google Shape;216;p58"/>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217" name="Google Shape;217;p58"/>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218" name="Google Shape;218;p58"/>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219" name="Google Shape;219;p58"/>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220" name="Shape 220"/>
        <p:cNvGrpSpPr/>
        <p:nvPr/>
      </p:nvGrpSpPr>
      <p:grpSpPr>
        <a:xfrm>
          <a:off x="0" y="0"/>
          <a:ext cx="0" cy="0"/>
          <a:chOff x="0" y="0"/>
          <a:chExt cx="0" cy="0"/>
        </a:xfrm>
      </p:grpSpPr>
      <p:sp>
        <p:nvSpPr>
          <p:cNvPr id="221" name="Google Shape;221;p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2" name="Google Shape;222;p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224" name="Shape 224"/>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225" name="Shape 225"/>
        <p:cNvGrpSpPr/>
        <p:nvPr/>
      </p:nvGrpSpPr>
      <p:grpSpPr>
        <a:xfrm>
          <a:off x="0" y="0"/>
          <a:ext cx="0" cy="0"/>
          <a:chOff x="0" y="0"/>
          <a:chExt cx="0" cy="0"/>
        </a:xfrm>
      </p:grpSpPr>
      <p:sp>
        <p:nvSpPr>
          <p:cNvPr id="226" name="Google Shape;226;p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7" name="Google Shape;227;p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8" name="Google Shape;228;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cSld name="TITLE_AND_BODY_2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7"/>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7" name="Google Shape;27;p7"/>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1">
  <p:cSld name="TITLE_AND_BODY_2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8"/>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0" name="Google Shape;30;p8"/>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3" name="Google Shape;33;p9"/>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4" name="Google Shape;34;p9"/>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1">
  <p:cSld name="TITLE_AND_BODY_1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7" name="Google Shape;37;p10"/>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8" name="Google Shape;38;p10"/>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29" Type="http://schemas.openxmlformats.org/officeDocument/2006/relationships/slideLayout" Target="../slideLayouts/slideLayout57.xml"/><Relationship Id="rId7" Type="http://schemas.openxmlformats.org/officeDocument/2006/relationships/slideLayout" Target="../slideLayouts/slideLayout35.xml"/><Relationship Id="rId8" Type="http://schemas.openxmlformats.org/officeDocument/2006/relationships/slideLayout" Target="../slideLayouts/slideLayout36.xml"/><Relationship Id="rId31" Type="http://schemas.openxmlformats.org/officeDocument/2006/relationships/slideLayout" Target="../slideLayouts/slideLayout59.xml"/><Relationship Id="rId30" Type="http://schemas.openxmlformats.org/officeDocument/2006/relationships/slideLayout" Target="../slideLayouts/slideLayout58.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32" Type="http://schemas.openxmlformats.org/officeDocument/2006/relationships/theme" Target="../theme/theme1.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7" name="Shape 107"/>
        <p:cNvGrpSpPr/>
        <p:nvPr/>
      </p:nvGrpSpPr>
      <p:grpSpPr>
        <a:xfrm>
          <a:off x="0" y="0"/>
          <a:ext cx="0" cy="0"/>
          <a:chOff x="0" y="0"/>
          <a:chExt cx="0" cy="0"/>
        </a:xfrm>
      </p:grpSpPr>
      <p:sp>
        <p:nvSpPr>
          <p:cNvPr id="108" name="Google Shape;108;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9" name="Google Shape;109;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1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63.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59.png"/><Relationship Id="rId7" Type="http://schemas.openxmlformats.org/officeDocument/2006/relationships/image" Target="../media/image53.png"/><Relationship Id="rId8" Type="http://schemas.openxmlformats.org/officeDocument/2006/relationships/image" Target="../media/image58.png"/><Relationship Id="rId11" Type="http://schemas.openxmlformats.org/officeDocument/2006/relationships/image" Target="../media/image62.png"/><Relationship Id="rId10" Type="http://schemas.openxmlformats.org/officeDocument/2006/relationships/image" Target="../media/image60.png"/><Relationship Id="rId13" Type="http://schemas.openxmlformats.org/officeDocument/2006/relationships/image" Target="../media/image61.png"/><Relationship Id="rId12" Type="http://schemas.openxmlformats.org/officeDocument/2006/relationships/image" Target="../media/image56.png"/><Relationship Id="rId1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hyperlink" Target="https://searchbusinessanalytics.techtarget.com/definition/unstructured-data" TargetMode="External"/><Relationship Id="rId4" Type="http://schemas.openxmlformats.org/officeDocument/2006/relationships/image" Target="../media/image67.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searchbusinessanalytics.techtarget.com/definition/unstructured-data" TargetMode="External"/><Relationship Id="rId4" Type="http://schemas.openxmlformats.org/officeDocument/2006/relationships/image" Target="../media/image66.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www.w3.org/standards/xml/core#:~:text=The%20Extensible%20Markup%20Language%20(XML,more%20suitable%20for%20Web%20use." TargetMode="External"/><Relationship Id="rId4" Type="http://schemas.openxmlformats.org/officeDocument/2006/relationships/hyperlink" Target="https://www.neonscience.org/resources/learning-hub/tutorials/about-hdf5" TargetMode="External"/><Relationship Id="rId5" Type="http://schemas.openxmlformats.org/officeDocument/2006/relationships/hyperlink" Target="https://databricks.com/glossary/what-is-parquet#:~:text=Parquet%20is%20an%20open%20source,like%20CSV%20or%20TSV%20files.&amp;text=Parquet%20can%20only%20read%20the%20needed%20columns%20therefore%20greatly%20minimizing%20the%20IO." TargetMode="External"/><Relationship Id="rId6" Type="http://schemas.openxmlformats.org/officeDocument/2006/relationships/hyperlink" Target="https://docs.fileformat.com/database/sql/#:~:text=A%20file%20with%20.,well%20as%20web%2Dbased%20databases." TargetMode="External"/><Relationship Id="rId7"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84.png"/><Relationship Id="rId4" Type="http://schemas.openxmlformats.org/officeDocument/2006/relationships/hyperlink" Target="https://www.youtube.com/watch?v=4B2xOvKFFz4" TargetMode="External"/><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64.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65.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es.wikipedia.org/wiki/John_W._Tukey" TargetMode="Externa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 Id="rId3" Type="http://schemas.openxmlformats.org/officeDocument/2006/relationships/hyperlink" Target="https://drive.google.com/drive/folders/1DtNrT2NT3Yzye2RwM5zs6jCcUcrgUHsf" TargetMode="Externa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36.gif"/><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20" Type="http://schemas.openxmlformats.org/officeDocument/2006/relationships/image" Target="../media/image29.png"/><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hyperlink" Target="https://datasetsearch.research.google.com/" TargetMode="External"/><Relationship Id="rId9" Type="http://schemas.openxmlformats.org/officeDocument/2006/relationships/hyperlink" Target="https://data.fivethirtyeight.com/" TargetMode="External"/><Relationship Id="rId5" Type="http://schemas.openxmlformats.org/officeDocument/2006/relationships/hyperlink" Target="https://data.worldbank.org/" TargetMode="External"/><Relationship Id="rId6" Type="http://schemas.openxmlformats.org/officeDocument/2006/relationships/hyperlink" Target="https://www.who.int/gho/database/en/" TargetMode="External"/><Relationship Id="rId7" Type="http://schemas.openxmlformats.org/officeDocument/2006/relationships/hyperlink" Target="https://www.google.com/publicdata/directory" TargetMode="External"/><Relationship Id="rId8" Type="http://schemas.openxmlformats.org/officeDocument/2006/relationships/hyperlink" Target="https://registry.opendata.aws/" TargetMode="External"/><Relationship Id="rId11" Type="http://schemas.openxmlformats.org/officeDocument/2006/relationships/hyperlink" Target="https://www.data.gov/" TargetMode="External"/><Relationship Id="rId10" Type="http://schemas.openxmlformats.org/officeDocument/2006/relationships/hyperlink" Target="http://www.census.gov/data.html" TargetMode="External"/><Relationship Id="rId13" Type="http://schemas.openxmlformats.org/officeDocument/2006/relationships/hyperlink" Target="https://www.yelp.com/dataset" TargetMode="External"/><Relationship Id="rId12" Type="http://schemas.openxmlformats.org/officeDocument/2006/relationships/hyperlink" Target="https://wiki.dbpedia.org/" TargetMode="External"/><Relationship Id="rId15" Type="http://schemas.openxmlformats.org/officeDocument/2006/relationships/hyperlink" Target="https://www.kaggle.com/datasets" TargetMode="External"/><Relationship Id="rId14" Type="http://schemas.openxmlformats.org/officeDocument/2006/relationships/hyperlink" Target="https://data.unicef.org/" TargetMode="External"/><Relationship Id="rId17" Type="http://schemas.openxmlformats.org/officeDocument/2006/relationships/hyperlink" Target="https://github.com/awesomedata/awesome-public-datasets" TargetMode="External"/><Relationship Id="rId16" Type="http://schemas.openxmlformats.org/officeDocument/2006/relationships/hyperlink" Target="https://archive.ics.uci.edu/ml/index.php" TargetMode="External"/><Relationship Id="rId19" Type="http://schemas.openxmlformats.org/officeDocument/2006/relationships/hyperlink" Target="http://datos.gob.mx" TargetMode="External"/><Relationship Id="rId18" Type="http://schemas.openxmlformats.org/officeDocument/2006/relationships/hyperlink" Target="https://datavers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hyperlink" Target="https://www.the-modeling-agency.com/crisp-dm.pdf" TargetMode="External"/><Relationship Id="rId4" Type="http://schemas.openxmlformats.org/officeDocument/2006/relationships/image" Target="../media/image79.png"/><Relationship Id="rId5"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hyperlink" Target="https://www.the-modeling-agency.com/crisp-dm.pdf" TargetMode="External"/><Relationship Id="rId4" Type="http://schemas.openxmlformats.org/officeDocument/2006/relationships/image" Target="../media/image29.png"/><Relationship Id="rId5"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85.png"/><Relationship Id="rId4" Type="http://schemas.openxmlformats.org/officeDocument/2006/relationships/image" Target="../media/image29.png"/><Relationship Id="rId5" Type="http://schemas.openxmlformats.org/officeDocument/2006/relationships/hyperlink" Target="https://www.the-modeling-agency.com/crisp-dm.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 Id="rId3" Type="http://schemas.openxmlformats.org/officeDocument/2006/relationships/image" Target="../media/image36.gif"/><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 Id="rId3" Type="http://schemas.openxmlformats.org/officeDocument/2006/relationships/image" Target="../media/image82.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image" Target="../media/image41.png"/><Relationship Id="rId4" Type="http://schemas.openxmlformats.org/officeDocument/2006/relationships/image" Target="../media/image4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hyperlink" Target="http://networkrepository.com/soc-karate.php" TargetMode="External"/><Relationship Id="rId4" Type="http://schemas.openxmlformats.org/officeDocument/2006/relationships/image" Target="../media/image83.png"/><Relationship Id="rId5"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image" Target="../media/image86.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image" Target="../media/image90.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87.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image" Target="../media/image91.png"/><Relationship Id="rId4" Type="http://schemas.openxmlformats.org/officeDocument/2006/relationships/image" Target="../media/image87.png"/><Relationship Id="rId5"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 Id="rId3" Type="http://schemas.openxmlformats.org/officeDocument/2006/relationships/image" Target="../media/image88.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 Id="rId3" Type="http://schemas.openxmlformats.org/officeDocument/2006/relationships/image" Target="../media/image101.png"/><Relationship Id="rId4" Type="http://schemas.openxmlformats.org/officeDocument/2006/relationships/image" Target="../media/image89.png"/><Relationship Id="rId5" Type="http://schemas.openxmlformats.org/officeDocument/2006/relationships/image" Target="../media/image94.png"/><Relationship Id="rId6" Type="http://schemas.openxmlformats.org/officeDocument/2006/relationships/image" Target="../media/image87.png"/><Relationship Id="rId7"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92.png"/><Relationship Id="rId4" Type="http://schemas.openxmlformats.org/officeDocument/2006/relationships/image" Target="../media/image101.png"/><Relationship Id="rId5" Type="http://schemas.openxmlformats.org/officeDocument/2006/relationships/image" Target="../media/image97.png"/><Relationship Id="rId6"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 Id="rId3" Type="http://schemas.openxmlformats.org/officeDocument/2006/relationships/image" Target="../media/image93.png"/><Relationship Id="rId4" Type="http://schemas.openxmlformats.org/officeDocument/2006/relationships/image" Target="../media/image95.png"/><Relationship Id="rId5"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Relationship Id="rId3" Type="http://schemas.openxmlformats.org/officeDocument/2006/relationships/image" Target="../media/image99.png"/><Relationship Id="rId4" Type="http://schemas.openxmlformats.org/officeDocument/2006/relationships/image" Target="../media/image98.png"/><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0.xml"/><Relationship Id="rId3" Type="http://schemas.openxmlformats.org/officeDocument/2006/relationships/hyperlink" Target="http://networkrepository.com/email-univ.php" TargetMode="External"/><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 Id="rId3" Type="http://schemas.openxmlformats.org/officeDocument/2006/relationships/image" Target="../media/image102.png"/><Relationship Id="rId4" Type="http://schemas.openxmlformats.org/officeDocument/2006/relationships/image" Target="../media/image100.png"/><Relationship Id="rId5"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2.xml"/><Relationship Id="rId3" Type="http://schemas.openxmlformats.org/officeDocument/2006/relationships/image" Target="../media/image104.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 Id="rId3" Type="http://schemas.openxmlformats.org/officeDocument/2006/relationships/image" Target="../media/image96.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4.xml"/><Relationship Id="rId3" Type="http://schemas.openxmlformats.org/officeDocument/2006/relationships/image" Target="../media/image103.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 Id="rId3" Type="http://schemas.openxmlformats.org/officeDocument/2006/relationships/image" Target="../media/image105.png"/><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 Id="rId3" Type="http://schemas.openxmlformats.org/officeDocument/2006/relationships/image" Target="../media/image114.png"/><Relationship Id="rId4" Type="http://schemas.openxmlformats.org/officeDocument/2006/relationships/image" Target="../media/image120.png"/><Relationship Id="rId5" Type="http://schemas.openxmlformats.org/officeDocument/2006/relationships/image" Target="../media/image119.png"/><Relationship Id="rId6" Type="http://schemas.openxmlformats.org/officeDocument/2006/relationships/image" Target="../media/image109.png"/><Relationship Id="rId7"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 Id="rId3" Type="http://schemas.openxmlformats.org/officeDocument/2006/relationships/image" Target="../media/image107.png"/><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8.xml"/><Relationship Id="rId3" Type="http://schemas.openxmlformats.org/officeDocument/2006/relationships/image" Target="../media/image110.png"/><Relationship Id="rId4" Type="http://schemas.openxmlformats.org/officeDocument/2006/relationships/image" Target="../media/image115.png"/><Relationship Id="rId5" Type="http://schemas.openxmlformats.org/officeDocument/2006/relationships/image" Target="../media/image121.png"/><Relationship Id="rId6"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 Id="rId3" Type="http://schemas.openxmlformats.org/officeDocument/2006/relationships/image" Target="../media/image112.png"/><Relationship Id="rId4" Type="http://schemas.openxmlformats.org/officeDocument/2006/relationships/image" Target="../media/image111.png"/><Relationship Id="rId5"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4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 Id="rId3" Type="http://schemas.openxmlformats.org/officeDocument/2006/relationships/image" Target="../media/image113.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 Id="rId3" Type="http://schemas.openxmlformats.org/officeDocument/2006/relationships/image" Target="../media/image95.png"/><Relationship Id="rId4"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 Id="rId3" Type="http://schemas.openxmlformats.org/officeDocument/2006/relationships/image" Target="../media/image118.png"/><Relationship Id="rId4" Type="http://schemas.openxmlformats.org/officeDocument/2006/relationships/image" Target="../media/image117.png"/><Relationship Id="rId5" Type="http://schemas.openxmlformats.org/officeDocument/2006/relationships/image" Target="../media/image96.png"/><Relationship Id="rId6" Type="http://schemas.openxmlformats.org/officeDocument/2006/relationships/image" Target="../media/image116.png"/><Relationship Id="rId7"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3.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71"/>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Ejemplo</a:t>
            </a:r>
            <a:endParaRPr/>
          </a:p>
        </p:txBody>
      </p:sp>
      <p:sp>
        <p:nvSpPr>
          <p:cNvPr id="297" name="Google Shape;297;p71"/>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1300">
                <a:solidFill>
                  <a:srgbClr val="FFFFFF"/>
                </a:solidFill>
                <a:latin typeface="Arial"/>
                <a:ea typeface="Arial"/>
                <a:cs typeface="Arial"/>
                <a:sym typeface="Arial"/>
              </a:rPr>
              <a:t>Estamos analizando un estudio de </a:t>
            </a:r>
            <a:r>
              <a:rPr lang="en" sz="1300">
                <a:solidFill>
                  <a:srgbClr val="FFFFFF"/>
                </a:solidFill>
                <a:highlight>
                  <a:srgbClr val="8E7CC3"/>
                </a:highlight>
                <a:latin typeface="Arial"/>
                <a:ea typeface="Arial"/>
                <a:cs typeface="Arial"/>
                <a:sym typeface="Arial"/>
              </a:rPr>
              <a:t>personas que llevaron una dieta saludable durante 6 meses</a:t>
            </a:r>
            <a:r>
              <a:rPr lang="en" sz="1300">
                <a:solidFill>
                  <a:srgbClr val="FFFFFF"/>
                </a:solidFill>
                <a:latin typeface="Arial"/>
                <a:ea typeface="Arial"/>
                <a:cs typeface="Arial"/>
                <a:sym typeface="Arial"/>
              </a:rPr>
              <a:t>. </a:t>
            </a:r>
            <a:endParaRPr sz="1300">
              <a:solidFill>
                <a:srgbClr val="FFFFFF"/>
              </a:solidFill>
              <a:latin typeface="Arial"/>
              <a:ea typeface="Arial"/>
              <a:cs typeface="Arial"/>
              <a:sym typeface="Arial"/>
            </a:endParaRPr>
          </a:p>
          <a:p>
            <a:pPr indent="0" lvl="0" marL="0" rtl="0" algn="l">
              <a:lnSpc>
                <a:spcPct val="160000"/>
              </a:lnSpc>
              <a:spcBef>
                <a:spcPts val="0"/>
              </a:spcBef>
              <a:spcAft>
                <a:spcPts val="0"/>
              </a:spcAft>
              <a:buClr>
                <a:schemeClr val="dk1"/>
              </a:buClr>
              <a:buSzPts val="1100"/>
              <a:buFont typeface="Arial"/>
              <a:buNone/>
            </a:pPr>
            <a:r>
              <a:rPr lang="en" sz="1300">
                <a:solidFill>
                  <a:srgbClr val="FFFFFF"/>
                </a:solidFill>
                <a:latin typeface="Arial"/>
                <a:ea typeface="Arial"/>
                <a:cs typeface="Arial"/>
                <a:sym typeface="Arial"/>
              </a:rPr>
              <a:t>En los datos puedes encontrar columnas que contienen medidas de sus </a:t>
            </a:r>
            <a:r>
              <a:rPr lang="en" sz="1300">
                <a:solidFill>
                  <a:srgbClr val="FFFFFF"/>
                </a:solidFill>
                <a:highlight>
                  <a:srgbClr val="8E7CC3"/>
                </a:highlight>
                <a:latin typeface="Arial"/>
                <a:ea typeface="Arial"/>
                <a:cs typeface="Arial"/>
                <a:sym typeface="Arial"/>
              </a:rPr>
              <a:t>niveles de colesterol, triglicéridos</a:t>
            </a:r>
            <a:r>
              <a:rPr lang="en" sz="1300">
                <a:solidFill>
                  <a:srgbClr val="FFFFFF"/>
                </a:solidFill>
                <a:latin typeface="Arial"/>
                <a:ea typeface="Arial"/>
                <a:cs typeface="Arial"/>
                <a:sym typeface="Arial"/>
              </a:rPr>
              <a:t> y un porcentaje en el </a:t>
            </a:r>
            <a:r>
              <a:rPr lang="en" sz="1300">
                <a:solidFill>
                  <a:srgbClr val="FFFFFF"/>
                </a:solidFill>
                <a:highlight>
                  <a:srgbClr val="8E7CC3"/>
                </a:highlight>
                <a:latin typeface="Arial"/>
                <a:ea typeface="Arial"/>
                <a:cs typeface="Arial"/>
                <a:sym typeface="Arial"/>
              </a:rPr>
              <a:t>riesgo de tener una enfermedad cardiovascular en 5 años</a:t>
            </a:r>
            <a:r>
              <a:rPr lang="en" sz="1300">
                <a:solidFill>
                  <a:srgbClr val="FFFFFF"/>
                </a:solidFill>
                <a:latin typeface="Arial"/>
                <a:ea typeface="Arial"/>
                <a:cs typeface="Arial"/>
                <a:sym typeface="Arial"/>
              </a:rPr>
              <a:t>. Además, hay </a:t>
            </a:r>
            <a:r>
              <a:rPr lang="en" sz="1300">
                <a:solidFill>
                  <a:srgbClr val="FFFFFF"/>
                </a:solidFill>
                <a:highlight>
                  <a:srgbClr val="8E7CC3"/>
                </a:highlight>
                <a:latin typeface="Arial"/>
                <a:ea typeface="Arial"/>
                <a:cs typeface="Arial"/>
                <a:sym typeface="Arial"/>
              </a:rPr>
              <a:t>columnas</a:t>
            </a:r>
            <a:r>
              <a:rPr lang="en" sz="1300">
                <a:solidFill>
                  <a:srgbClr val="FFFFFF"/>
                </a:solidFill>
                <a:latin typeface="Arial"/>
                <a:ea typeface="Arial"/>
                <a:cs typeface="Arial"/>
                <a:sym typeface="Arial"/>
              </a:rPr>
              <a:t> de nombre, sexo, edad, la frecuencia de ingestión de los alimentos y la fecha en que fueron tomadas las medidas (una medida antes de la dieta y las demás en cada mes durante la dieta).</a:t>
            </a:r>
            <a:endParaRPr sz="1300">
              <a:solidFill>
                <a:srgbClr val="FFFFFF"/>
              </a:solidFill>
              <a:latin typeface="Arial"/>
              <a:ea typeface="Arial"/>
              <a:cs typeface="Arial"/>
              <a:sym typeface="Arial"/>
            </a:endParaRPr>
          </a:p>
          <a:p>
            <a:pPr indent="0" lvl="0" marL="0" rtl="0" algn="l">
              <a:spcBef>
                <a:spcPts val="0"/>
              </a:spcBef>
              <a:spcAft>
                <a:spcPts val="1600"/>
              </a:spcAft>
              <a:buNone/>
            </a:pPr>
            <a:r>
              <a:t/>
            </a:r>
            <a:endParaRPr sz="1500">
              <a:solidFill>
                <a:srgbClr val="FFFFFF"/>
              </a:solidFill>
              <a:highlight>
                <a:srgbClr val="8E7CC3"/>
              </a:highlight>
              <a:latin typeface="Arial"/>
              <a:ea typeface="Arial"/>
              <a:cs typeface="Arial"/>
              <a:sym typeface="Arial"/>
            </a:endParaRPr>
          </a:p>
        </p:txBody>
      </p:sp>
      <p:pic>
        <p:nvPicPr>
          <p:cNvPr id="298" name="Google Shape;298;p71"/>
          <p:cNvPicPr preferRelativeResize="0"/>
          <p:nvPr/>
        </p:nvPicPr>
        <p:blipFill>
          <a:blip r:embed="rId3">
            <a:alphaModFix/>
          </a:blip>
          <a:stretch>
            <a:fillRect/>
          </a:stretch>
        </p:blipFill>
        <p:spPr>
          <a:xfrm>
            <a:off x="202416" y="982049"/>
            <a:ext cx="4238510" cy="3179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72"/>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Ejemplo</a:t>
            </a:r>
            <a:endParaRPr/>
          </a:p>
        </p:txBody>
      </p:sp>
      <p:sp>
        <p:nvSpPr>
          <p:cNvPr id="304" name="Google Shape;304;p72"/>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b="1" lang="en" sz="1300">
                <a:latin typeface="Arial"/>
                <a:ea typeface="Arial"/>
                <a:cs typeface="Arial"/>
                <a:sym typeface="Arial"/>
              </a:rPr>
              <a:t>Pregunta muy </a:t>
            </a:r>
            <a:r>
              <a:rPr b="1" lang="en" sz="1300">
                <a:highlight>
                  <a:srgbClr val="8E7CC3"/>
                </a:highlight>
                <a:latin typeface="Arial"/>
                <a:ea typeface="Arial"/>
                <a:cs typeface="Arial"/>
                <a:sym typeface="Arial"/>
              </a:rPr>
              <a:t>general</a:t>
            </a:r>
            <a:r>
              <a:rPr b="1" lang="en" sz="1300">
                <a:latin typeface="Arial"/>
                <a:ea typeface="Arial"/>
                <a:cs typeface="Arial"/>
                <a:sym typeface="Arial"/>
              </a:rPr>
              <a:t>:</a:t>
            </a:r>
            <a:endParaRPr b="1" sz="1300">
              <a:latin typeface="Arial"/>
              <a:ea typeface="Arial"/>
              <a:cs typeface="Arial"/>
              <a:sym typeface="Arial"/>
            </a:endParaRPr>
          </a:p>
          <a:p>
            <a:pPr indent="0" lvl="0" marL="0" rtl="0" algn="l">
              <a:lnSpc>
                <a:spcPct val="160000"/>
              </a:lnSpc>
              <a:spcBef>
                <a:spcPts val="0"/>
              </a:spcBef>
              <a:spcAft>
                <a:spcPts val="0"/>
              </a:spcAft>
              <a:buNone/>
            </a:pPr>
            <a:r>
              <a:t/>
            </a:r>
            <a:endParaRPr b="1" sz="1300">
              <a:latin typeface="Arial"/>
              <a:ea typeface="Arial"/>
              <a:cs typeface="Arial"/>
              <a:sym typeface="Arial"/>
            </a:endParaRPr>
          </a:p>
          <a:p>
            <a:pPr indent="0" lvl="0" marL="0" rtl="0" algn="l">
              <a:lnSpc>
                <a:spcPct val="160000"/>
              </a:lnSpc>
              <a:spcBef>
                <a:spcPts val="0"/>
              </a:spcBef>
              <a:spcAft>
                <a:spcPts val="0"/>
              </a:spcAft>
              <a:buNone/>
            </a:pPr>
            <a:r>
              <a:rPr lang="en" sz="1300">
                <a:solidFill>
                  <a:srgbClr val="FFFFFF"/>
                </a:solidFill>
                <a:latin typeface="Arial"/>
                <a:ea typeface="Arial"/>
                <a:cs typeface="Arial"/>
                <a:sym typeface="Arial"/>
              </a:rPr>
              <a:t>¿Hay menor riesgo de tener enfermedades cardiovasculares si comemos sanamente?</a:t>
            </a:r>
            <a:endParaRPr sz="1300">
              <a:solidFill>
                <a:srgbClr val="FFFFFF"/>
              </a:solidFill>
              <a:latin typeface="Arial"/>
              <a:ea typeface="Arial"/>
              <a:cs typeface="Arial"/>
              <a:sym typeface="Arial"/>
            </a:endParaRPr>
          </a:p>
          <a:p>
            <a:pPr indent="0" lvl="0" marL="0" rtl="0" algn="l">
              <a:spcBef>
                <a:spcPts val="0"/>
              </a:spcBef>
              <a:spcAft>
                <a:spcPts val="1600"/>
              </a:spcAft>
              <a:buNone/>
            </a:pPr>
            <a:r>
              <a:t/>
            </a:r>
            <a:endParaRPr sz="1500">
              <a:solidFill>
                <a:srgbClr val="FFFFFF"/>
              </a:solidFill>
              <a:highlight>
                <a:srgbClr val="8E7CC3"/>
              </a:highlight>
              <a:latin typeface="Arial"/>
              <a:ea typeface="Arial"/>
              <a:cs typeface="Arial"/>
              <a:sym typeface="Arial"/>
            </a:endParaRPr>
          </a:p>
        </p:txBody>
      </p:sp>
      <p:pic>
        <p:nvPicPr>
          <p:cNvPr id="305" name="Google Shape;305;p72"/>
          <p:cNvPicPr preferRelativeResize="0"/>
          <p:nvPr/>
        </p:nvPicPr>
        <p:blipFill>
          <a:blip r:embed="rId3">
            <a:alphaModFix/>
          </a:blip>
          <a:stretch>
            <a:fillRect/>
          </a:stretch>
        </p:blipFill>
        <p:spPr>
          <a:xfrm>
            <a:off x="202416" y="982049"/>
            <a:ext cx="4238510" cy="3179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73"/>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Ejemplo</a:t>
            </a:r>
            <a:endParaRPr/>
          </a:p>
        </p:txBody>
      </p:sp>
      <p:sp>
        <p:nvSpPr>
          <p:cNvPr id="311" name="Google Shape;311;p73"/>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b="1" lang="en" sz="1300">
                <a:latin typeface="Arial"/>
                <a:ea typeface="Arial"/>
                <a:cs typeface="Arial"/>
                <a:sym typeface="Arial"/>
              </a:rPr>
              <a:t>Pregunta de un caso en </a:t>
            </a:r>
            <a:r>
              <a:rPr b="1" lang="en" sz="1300">
                <a:highlight>
                  <a:srgbClr val="8E7CC3"/>
                </a:highlight>
                <a:latin typeface="Arial"/>
                <a:ea typeface="Arial"/>
                <a:cs typeface="Arial"/>
                <a:sym typeface="Arial"/>
              </a:rPr>
              <a:t>particular</a:t>
            </a:r>
            <a:r>
              <a:rPr b="1" lang="en" sz="1300">
                <a:latin typeface="Arial"/>
                <a:ea typeface="Arial"/>
                <a:cs typeface="Arial"/>
                <a:sym typeface="Arial"/>
              </a:rPr>
              <a:t>:</a:t>
            </a:r>
            <a:endParaRPr b="1" sz="1300">
              <a:latin typeface="Arial"/>
              <a:ea typeface="Arial"/>
              <a:cs typeface="Arial"/>
              <a:sym typeface="Arial"/>
            </a:endParaRPr>
          </a:p>
          <a:p>
            <a:pPr indent="0" lvl="0" marL="0" rtl="0" algn="l">
              <a:lnSpc>
                <a:spcPct val="160000"/>
              </a:lnSpc>
              <a:spcBef>
                <a:spcPts val="0"/>
              </a:spcBef>
              <a:spcAft>
                <a:spcPts val="0"/>
              </a:spcAft>
              <a:buNone/>
            </a:pPr>
            <a:r>
              <a:t/>
            </a:r>
            <a:endParaRPr b="1" sz="1300">
              <a:latin typeface="Arial"/>
              <a:ea typeface="Arial"/>
              <a:cs typeface="Arial"/>
              <a:sym typeface="Arial"/>
            </a:endParaRPr>
          </a:p>
          <a:p>
            <a:pPr indent="0" lvl="0" marL="0" rtl="0" algn="l">
              <a:lnSpc>
                <a:spcPct val="160000"/>
              </a:lnSpc>
              <a:spcBef>
                <a:spcPts val="0"/>
              </a:spcBef>
              <a:spcAft>
                <a:spcPts val="0"/>
              </a:spcAft>
              <a:buNone/>
            </a:pPr>
            <a:r>
              <a:rPr lang="en" sz="1300">
                <a:solidFill>
                  <a:srgbClr val="FFFFFF"/>
                </a:solidFill>
                <a:latin typeface="Arial"/>
                <a:ea typeface="Arial"/>
                <a:cs typeface="Arial"/>
                <a:sym typeface="Arial"/>
              </a:rPr>
              <a:t>Si soy mujer, ¿comer 5 frutas al día durante 2 meses</a:t>
            </a:r>
            <a:r>
              <a:rPr lang="en" sz="1300">
                <a:latin typeface="Arial"/>
                <a:ea typeface="Arial"/>
                <a:cs typeface="Arial"/>
                <a:sym typeface="Arial"/>
              </a:rPr>
              <a:t> reduce</a:t>
            </a:r>
            <a:r>
              <a:rPr lang="en" sz="1300">
                <a:solidFill>
                  <a:srgbClr val="FFFFFF"/>
                </a:solidFill>
                <a:latin typeface="Arial"/>
                <a:ea typeface="Arial"/>
                <a:cs typeface="Arial"/>
                <a:sym typeface="Arial"/>
              </a:rPr>
              <a:t> mi riesgo de tener una enfermedad cardiovascular?</a:t>
            </a:r>
            <a:endParaRPr sz="1300">
              <a:solidFill>
                <a:srgbClr val="FFFFFF"/>
              </a:solidFill>
              <a:latin typeface="Arial"/>
              <a:ea typeface="Arial"/>
              <a:cs typeface="Arial"/>
              <a:sym typeface="Arial"/>
            </a:endParaRPr>
          </a:p>
          <a:p>
            <a:pPr indent="0" lvl="0" marL="0" rtl="0" algn="l">
              <a:spcBef>
                <a:spcPts val="0"/>
              </a:spcBef>
              <a:spcAft>
                <a:spcPts val="1600"/>
              </a:spcAft>
              <a:buNone/>
            </a:pPr>
            <a:r>
              <a:t/>
            </a:r>
            <a:endParaRPr sz="1500">
              <a:solidFill>
                <a:srgbClr val="FFFFFF"/>
              </a:solidFill>
              <a:highlight>
                <a:srgbClr val="8E7CC3"/>
              </a:highlight>
              <a:latin typeface="Arial"/>
              <a:ea typeface="Arial"/>
              <a:cs typeface="Arial"/>
              <a:sym typeface="Arial"/>
            </a:endParaRPr>
          </a:p>
        </p:txBody>
      </p:sp>
      <p:pic>
        <p:nvPicPr>
          <p:cNvPr id="312" name="Google Shape;312;p73"/>
          <p:cNvPicPr preferRelativeResize="0"/>
          <p:nvPr/>
        </p:nvPicPr>
        <p:blipFill>
          <a:blip r:embed="rId3">
            <a:alphaModFix/>
          </a:blip>
          <a:stretch>
            <a:fillRect/>
          </a:stretch>
        </p:blipFill>
        <p:spPr>
          <a:xfrm>
            <a:off x="202416" y="982049"/>
            <a:ext cx="4238510" cy="3179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74"/>
          <p:cNvSpPr txBox="1"/>
          <p:nvPr>
            <p:ph type="title"/>
          </p:nvPr>
        </p:nvSpPr>
        <p:spPr>
          <a:xfrm>
            <a:off x="5054400" y="318225"/>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Ejemplo</a:t>
            </a:r>
            <a:endParaRPr/>
          </a:p>
        </p:txBody>
      </p:sp>
      <p:sp>
        <p:nvSpPr>
          <p:cNvPr id="318" name="Google Shape;318;p74"/>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b="1" lang="en" sz="1300">
                <a:latin typeface="Arial"/>
                <a:ea typeface="Arial"/>
                <a:cs typeface="Arial"/>
                <a:sym typeface="Arial"/>
              </a:rPr>
              <a:t>Pregunta de un caso en particular buscando un </a:t>
            </a:r>
            <a:r>
              <a:rPr b="1" lang="en" sz="1300">
                <a:highlight>
                  <a:srgbClr val="8E7CC3"/>
                </a:highlight>
                <a:latin typeface="Arial"/>
                <a:ea typeface="Arial"/>
                <a:cs typeface="Arial"/>
                <a:sym typeface="Arial"/>
              </a:rPr>
              <a:t>resultado específico</a:t>
            </a:r>
            <a:r>
              <a:rPr b="1" lang="en" sz="1300">
                <a:latin typeface="Arial"/>
                <a:ea typeface="Arial"/>
                <a:cs typeface="Arial"/>
                <a:sym typeface="Arial"/>
              </a:rPr>
              <a:t>:</a:t>
            </a:r>
            <a:endParaRPr b="1" sz="1300">
              <a:latin typeface="Arial"/>
              <a:ea typeface="Arial"/>
              <a:cs typeface="Arial"/>
              <a:sym typeface="Arial"/>
            </a:endParaRPr>
          </a:p>
          <a:p>
            <a:pPr indent="0" lvl="0" marL="0" rtl="0" algn="l">
              <a:lnSpc>
                <a:spcPct val="160000"/>
              </a:lnSpc>
              <a:spcBef>
                <a:spcPts val="0"/>
              </a:spcBef>
              <a:spcAft>
                <a:spcPts val="0"/>
              </a:spcAft>
              <a:buNone/>
            </a:pPr>
            <a:r>
              <a:t/>
            </a:r>
            <a:endParaRPr b="1" sz="1300">
              <a:latin typeface="Arial"/>
              <a:ea typeface="Arial"/>
              <a:cs typeface="Arial"/>
              <a:sym typeface="Arial"/>
            </a:endParaRPr>
          </a:p>
          <a:p>
            <a:pPr indent="0" lvl="0" marL="0" rtl="0" algn="l">
              <a:lnSpc>
                <a:spcPct val="160000"/>
              </a:lnSpc>
              <a:spcBef>
                <a:spcPts val="0"/>
              </a:spcBef>
              <a:spcAft>
                <a:spcPts val="0"/>
              </a:spcAft>
              <a:buNone/>
            </a:pPr>
            <a:r>
              <a:rPr lang="en" sz="1300">
                <a:solidFill>
                  <a:srgbClr val="FFFFFF"/>
                </a:solidFill>
                <a:latin typeface="Arial"/>
                <a:ea typeface="Arial"/>
                <a:cs typeface="Arial"/>
                <a:sym typeface="Arial"/>
              </a:rPr>
              <a:t>Si hay una correlación negativa entre la ingesta de frutas y el riesgo. ¿Qué cantidad de frutas debo de comer al día para reducir el riesgo de enfermedad cardiovascular en un 2%?</a:t>
            </a:r>
            <a:endParaRPr sz="1300">
              <a:solidFill>
                <a:srgbClr val="FFFFFF"/>
              </a:solidFill>
              <a:latin typeface="Arial"/>
              <a:ea typeface="Arial"/>
              <a:cs typeface="Arial"/>
              <a:sym typeface="Arial"/>
            </a:endParaRPr>
          </a:p>
          <a:p>
            <a:pPr indent="0" lvl="0" marL="0" rtl="0" algn="l">
              <a:spcBef>
                <a:spcPts val="0"/>
              </a:spcBef>
              <a:spcAft>
                <a:spcPts val="1600"/>
              </a:spcAft>
              <a:buNone/>
            </a:pPr>
            <a:r>
              <a:t/>
            </a:r>
            <a:endParaRPr sz="1500">
              <a:solidFill>
                <a:srgbClr val="FFFFFF"/>
              </a:solidFill>
              <a:highlight>
                <a:srgbClr val="8E7CC3"/>
              </a:highlight>
              <a:latin typeface="Arial"/>
              <a:ea typeface="Arial"/>
              <a:cs typeface="Arial"/>
              <a:sym typeface="Arial"/>
            </a:endParaRPr>
          </a:p>
        </p:txBody>
      </p:sp>
      <p:pic>
        <p:nvPicPr>
          <p:cNvPr id="319" name="Google Shape;319;p74"/>
          <p:cNvPicPr preferRelativeResize="0"/>
          <p:nvPr/>
        </p:nvPicPr>
        <p:blipFill>
          <a:blip r:embed="rId3">
            <a:alphaModFix/>
          </a:blip>
          <a:stretch>
            <a:fillRect/>
          </a:stretch>
        </p:blipFill>
        <p:spPr>
          <a:xfrm>
            <a:off x="202416" y="982049"/>
            <a:ext cx="4238510" cy="3179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75"/>
          <p:cNvSpPr txBox="1"/>
          <p:nvPr>
            <p:ph idx="4294967295" type="title"/>
          </p:nvPr>
        </p:nvSpPr>
        <p:spPr>
          <a:xfrm>
            <a:off x="311700" y="2614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Tipos de datos</a:t>
            </a:r>
            <a:endParaRPr sz="2700">
              <a:solidFill>
                <a:srgbClr val="441848"/>
              </a:solidFill>
            </a:endParaRPr>
          </a:p>
        </p:txBody>
      </p:sp>
      <p:sp>
        <p:nvSpPr>
          <p:cNvPr id="325" name="Google Shape;325;p75"/>
          <p:cNvSpPr txBox="1"/>
          <p:nvPr/>
        </p:nvSpPr>
        <p:spPr>
          <a:xfrm>
            <a:off x="311700" y="1102325"/>
            <a:ext cx="7990200" cy="324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latin typeface="Montserrat"/>
                <a:ea typeface="Montserrat"/>
                <a:cs typeface="Montserrat"/>
                <a:sym typeface="Montserrat"/>
              </a:rPr>
              <a:t>Encuesta a un grupo de estudiantes de DS:</a:t>
            </a:r>
            <a:endParaRPr b="1" sz="1800">
              <a:latin typeface="Montserrat"/>
              <a:ea typeface="Montserrat"/>
              <a:cs typeface="Montserrat"/>
              <a:sym typeface="Montserrat"/>
            </a:endParaRPr>
          </a:p>
          <a:p>
            <a:pPr indent="0" lvl="0" marL="457200" rtl="0" algn="l">
              <a:spcBef>
                <a:spcPts val="0"/>
              </a:spcBef>
              <a:spcAft>
                <a:spcPts val="0"/>
              </a:spcAft>
              <a:buNone/>
            </a:pPr>
            <a:r>
              <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gender: </a:t>
            </a:r>
            <a:r>
              <a:rPr lang="en" sz="1800">
                <a:latin typeface="Montserrat"/>
                <a:ea typeface="Montserrat"/>
                <a:cs typeface="Montserrat"/>
                <a:sym typeface="Montserrat"/>
              </a:rPr>
              <a:t>¿Cuál es tu género?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intro_extra: </a:t>
            </a:r>
            <a:r>
              <a:rPr lang="en" sz="1800">
                <a:latin typeface="Montserrat"/>
                <a:ea typeface="Montserrat"/>
                <a:cs typeface="Montserrat"/>
                <a:sym typeface="Montserrat"/>
              </a:rPr>
              <a:t>¿Te consideras introvertido o extrovertido?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sleep: </a:t>
            </a:r>
            <a:r>
              <a:rPr lang="en" sz="1800">
                <a:latin typeface="Montserrat"/>
                <a:ea typeface="Montserrat"/>
                <a:cs typeface="Montserrat"/>
                <a:sym typeface="Montserrat"/>
              </a:rPr>
              <a:t>¿Cuántas horas duermes por la noche?</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bedtime:</a:t>
            </a:r>
            <a:r>
              <a:rPr lang="en" sz="1800">
                <a:latin typeface="Montserrat"/>
                <a:ea typeface="Montserrat"/>
                <a:cs typeface="Montserrat"/>
                <a:sym typeface="Montserrat"/>
              </a:rPr>
              <a:t> ¿A qué hora te acuestas?</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countries: </a:t>
            </a:r>
            <a:r>
              <a:rPr lang="en" sz="1800">
                <a:latin typeface="Montserrat"/>
                <a:ea typeface="Montserrat"/>
                <a:cs typeface="Montserrat"/>
                <a:sym typeface="Montserrat"/>
              </a:rPr>
              <a:t>¿Cuántos países has visitado?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dread: </a:t>
            </a:r>
            <a:r>
              <a:rPr lang="en" sz="1800">
                <a:latin typeface="Montserrat"/>
                <a:ea typeface="Montserrat"/>
                <a:cs typeface="Montserrat"/>
                <a:sym typeface="Montserrat"/>
              </a:rPr>
              <a:t>En la escala del 1 al 5, ¿que tan inseguro te sientes de estar aquí?</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z</a:t>
            </a:r>
            <a:r>
              <a:rPr b="1" lang="en" sz="1800">
                <a:latin typeface="Montserrat"/>
                <a:ea typeface="Montserrat"/>
                <a:cs typeface="Montserrat"/>
                <a:sym typeface="Montserrat"/>
              </a:rPr>
              <a:t>ip: </a:t>
            </a:r>
            <a:r>
              <a:rPr lang="en" sz="1800">
                <a:latin typeface="Montserrat"/>
                <a:ea typeface="Montserrat"/>
                <a:cs typeface="Montserrat"/>
                <a:sym typeface="Montserrat"/>
              </a:rPr>
              <a:t>¿Cúal es tu código postal?</a:t>
            </a:r>
            <a:endParaRPr sz="1800">
              <a:latin typeface="Montserrat"/>
              <a:ea typeface="Montserrat"/>
              <a:cs typeface="Montserrat"/>
              <a:sym typeface="Montserrat"/>
            </a:endParaRPr>
          </a:p>
        </p:txBody>
      </p:sp>
      <p:pic>
        <p:nvPicPr>
          <p:cNvPr id="326" name="Google Shape;326;p75"/>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6"/>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Tipos de datos</a:t>
            </a:r>
            <a:endParaRPr sz="2700">
              <a:solidFill>
                <a:srgbClr val="441848"/>
              </a:solidFill>
            </a:endParaRPr>
          </a:p>
        </p:txBody>
      </p:sp>
      <p:pic>
        <p:nvPicPr>
          <p:cNvPr id="332" name="Google Shape;332;p76"/>
          <p:cNvPicPr preferRelativeResize="0"/>
          <p:nvPr/>
        </p:nvPicPr>
        <p:blipFill>
          <a:blip r:embed="rId3">
            <a:alphaModFix/>
          </a:blip>
          <a:stretch>
            <a:fillRect/>
          </a:stretch>
        </p:blipFill>
        <p:spPr>
          <a:xfrm>
            <a:off x="670350" y="1025176"/>
            <a:ext cx="7803300" cy="3595399"/>
          </a:xfrm>
          <a:prstGeom prst="rect">
            <a:avLst/>
          </a:prstGeom>
          <a:noFill/>
          <a:ln>
            <a:noFill/>
          </a:ln>
        </p:spPr>
      </p:pic>
      <p:pic>
        <p:nvPicPr>
          <p:cNvPr id="333" name="Google Shape;333;p7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77"/>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Tipos de datos</a:t>
            </a:r>
            <a:endParaRPr sz="2700">
              <a:solidFill>
                <a:srgbClr val="441848"/>
              </a:solidFill>
            </a:endParaRPr>
          </a:p>
        </p:txBody>
      </p:sp>
      <p:pic>
        <p:nvPicPr>
          <p:cNvPr id="339" name="Google Shape;339;p7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40" name="Google Shape;340;p77"/>
          <p:cNvSpPr txBox="1"/>
          <p:nvPr/>
        </p:nvSpPr>
        <p:spPr>
          <a:xfrm>
            <a:off x="311700" y="1027950"/>
            <a:ext cx="7990200" cy="3240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latin typeface="Montserrat"/>
                <a:ea typeface="Montserrat"/>
                <a:cs typeface="Montserrat"/>
                <a:sym typeface="Montserrat"/>
              </a:rPr>
              <a:t>Encuesta a un grupo de estudiantes de DS:</a:t>
            </a:r>
            <a:endParaRPr b="1" sz="1800">
              <a:latin typeface="Montserrat"/>
              <a:ea typeface="Montserrat"/>
              <a:cs typeface="Montserrat"/>
              <a:sym typeface="Montserrat"/>
            </a:endParaRPr>
          </a:p>
          <a:p>
            <a:pPr indent="0" lvl="0" marL="457200" rtl="0" algn="l">
              <a:spcBef>
                <a:spcPts val="0"/>
              </a:spcBef>
              <a:spcAft>
                <a:spcPts val="0"/>
              </a:spcAft>
              <a:buNone/>
            </a:pPr>
            <a:r>
              <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gender: </a:t>
            </a:r>
            <a:r>
              <a:rPr lang="en" sz="1800">
                <a:latin typeface="Montserrat"/>
                <a:ea typeface="Montserrat"/>
                <a:cs typeface="Montserrat"/>
                <a:sym typeface="Montserrat"/>
              </a:rPr>
              <a:t>¿Cuál es tu género?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intro_extra: </a:t>
            </a:r>
            <a:r>
              <a:rPr lang="en" sz="1800">
                <a:latin typeface="Montserrat"/>
                <a:ea typeface="Montserrat"/>
                <a:cs typeface="Montserrat"/>
                <a:sym typeface="Montserrat"/>
              </a:rPr>
              <a:t>¿Te consideras introvertido o extrovertido?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sleep: </a:t>
            </a:r>
            <a:r>
              <a:rPr lang="en" sz="1800">
                <a:latin typeface="Montserrat"/>
                <a:ea typeface="Montserrat"/>
                <a:cs typeface="Montserrat"/>
                <a:sym typeface="Montserrat"/>
              </a:rPr>
              <a:t>¿Cuántas horas duermes por la noche?</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bedtime:</a:t>
            </a:r>
            <a:r>
              <a:rPr lang="en" sz="1800">
                <a:latin typeface="Montserrat"/>
                <a:ea typeface="Montserrat"/>
                <a:cs typeface="Montserrat"/>
                <a:sym typeface="Montserrat"/>
              </a:rPr>
              <a:t> ¿A qué hora te acuestas?</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countries: </a:t>
            </a:r>
            <a:r>
              <a:rPr lang="en" sz="1800">
                <a:latin typeface="Montserrat"/>
                <a:ea typeface="Montserrat"/>
                <a:cs typeface="Montserrat"/>
                <a:sym typeface="Montserrat"/>
              </a:rPr>
              <a:t>¿Cuántos países has visitado?</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dread: </a:t>
            </a:r>
            <a:r>
              <a:rPr lang="en" sz="1800">
                <a:latin typeface="Montserrat"/>
                <a:ea typeface="Montserrat"/>
                <a:cs typeface="Montserrat"/>
                <a:sym typeface="Montserrat"/>
              </a:rPr>
              <a:t>En la escala del 1 al 5, ¿que tan inseguro te sientes de estar aquí?</a:t>
            </a:r>
            <a:endParaRPr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Montserrat"/>
              <a:buChar char="●"/>
            </a:pPr>
            <a:r>
              <a:rPr b="1" lang="en" sz="1800">
                <a:latin typeface="Montserrat"/>
                <a:ea typeface="Montserrat"/>
                <a:cs typeface="Montserrat"/>
                <a:sym typeface="Montserrat"/>
              </a:rPr>
              <a:t>zip: </a:t>
            </a:r>
            <a:r>
              <a:rPr lang="en" sz="1800">
                <a:latin typeface="Montserrat"/>
                <a:ea typeface="Montserrat"/>
                <a:cs typeface="Montserrat"/>
                <a:sym typeface="Montserrat"/>
              </a:rPr>
              <a:t>¿Cúal es tu código postal?</a:t>
            </a:r>
            <a:endParaRPr sz="18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78"/>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Tipos de datos</a:t>
            </a:r>
            <a:endParaRPr sz="2700">
              <a:solidFill>
                <a:srgbClr val="441848"/>
              </a:solidFill>
            </a:endParaRPr>
          </a:p>
        </p:txBody>
      </p:sp>
      <p:sp>
        <p:nvSpPr>
          <p:cNvPr id="346" name="Google Shape;346;p78"/>
          <p:cNvSpPr txBox="1"/>
          <p:nvPr/>
        </p:nvSpPr>
        <p:spPr>
          <a:xfrm>
            <a:off x="311700" y="1048800"/>
            <a:ext cx="8202600" cy="3173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latin typeface="Montserrat"/>
                <a:ea typeface="Montserrat"/>
                <a:cs typeface="Montserrat"/>
                <a:sym typeface="Montserrat"/>
              </a:rPr>
              <a:t>Encuesta a un grupo de estudiantes de DS:</a:t>
            </a:r>
            <a:endParaRPr b="1" sz="1800">
              <a:latin typeface="Montserrat"/>
              <a:ea typeface="Montserrat"/>
              <a:cs typeface="Montserrat"/>
              <a:sym typeface="Montserrat"/>
            </a:endParaRPr>
          </a:p>
          <a:p>
            <a:pPr indent="0" lvl="0" marL="457200" rtl="0" algn="l">
              <a:spcBef>
                <a:spcPts val="0"/>
              </a:spcBef>
              <a:spcAft>
                <a:spcPts val="0"/>
              </a:spcAft>
              <a:buNone/>
            </a:pPr>
            <a:r>
              <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gender: </a:t>
            </a:r>
            <a:r>
              <a:rPr lang="en" sz="1800">
                <a:latin typeface="Montserrat"/>
                <a:ea typeface="Montserrat"/>
                <a:cs typeface="Montserrat"/>
                <a:sym typeface="Montserrat"/>
              </a:rPr>
              <a:t>¿Cuál es tu género?</a:t>
            </a:r>
            <a:r>
              <a:rPr b="1" lang="en" sz="1800">
                <a:latin typeface="Montserrat"/>
                <a:ea typeface="Montserrat"/>
                <a:cs typeface="Montserrat"/>
                <a:sym typeface="Montserrat"/>
              </a:rPr>
              <a:t>  </a:t>
            </a:r>
            <a:r>
              <a:rPr b="1" lang="en" sz="1800">
                <a:solidFill>
                  <a:srgbClr val="8E7CC3"/>
                </a:solidFill>
                <a:latin typeface="Montserrat"/>
                <a:ea typeface="Montserrat"/>
                <a:cs typeface="Montserrat"/>
                <a:sym typeface="Montserrat"/>
              </a:rPr>
              <a:t>cat</a:t>
            </a:r>
            <a:endParaRPr b="1" sz="1800">
              <a:solidFill>
                <a:srgbClr val="8E7CC3"/>
              </a:solidFill>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intro_extra: </a:t>
            </a:r>
            <a:r>
              <a:rPr lang="en" sz="1800">
                <a:latin typeface="Montserrat"/>
                <a:ea typeface="Montserrat"/>
                <a:cs typeface="Montserrat"/>
                <a:sym typeface="Montserrat"/>
              </a:rPr>
              <a:t>¿Te consideras introvertido o extrovertido?</a:t>
            </a:r>
            <a:r>
              <a:rPr b="1" lang="en" sz="1800">
                <a:latin typeface="Montserrat"/>
                <a:ea typeface="Montserrat"/>
                <a:cs typeface="Montserrat"/>
                <a:sym typeface="Montserrat"/>
              </a:rPr>
              <a:t> </a:t>
            </a:r>
            <a:r>
              <a:rPr b="1" lang="en" sz="1800">
                <a:solidFill>
                  <a:srgbClr val="8E7CC3"/>
                </a:solidFill>
                <a:latin typeface="Montserrat"/>
                <a:ea typeface="Montserrat"/>
                <a:cs typeface="Montserrat"/>
                <a:sym typeface="Montserrat"/>
              </a:rPr>
              <a:t>cat bin</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sleep: </a:t>
            </a:r>
            <a:r>
              <a:rPr lang="en" sz="1800">
                <a:latin typeface="Montserrat"/>
                <a:ea typeface="Montserrat"/>
                <a:cs typeface="Montserrat"/>
                <a:sym typeface="Montserrat"/>
              </a:rPr>
              <a:t>¿Cuántas horas duermes por la noche? </a:t>
            </a:r>
            <a:r>
              <a:rPr b="1" lang="en" sz="1800">
                <a:solidFill>
                  <a:srgbClr val="8E7CC3"/>
                </a:solidFill>
                <a:latin typeface="Montserrat"/>
                <a:ea typeface="Montserrat"/>
                <a:cs typeface="Montserrat"/>
                <a:sym typeface="Montserrat"/>
              </a:rPr>
              <a:t>num cont</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bedtime: </a:t>
            </a:r>
            <a:r>
              <a:rPr lang="en" sz="1800">
                <a:latin typeface="Montserrat"/>
                <a:ea typeface="Montserrat"/>
                <a:cs typeface="Montserrat"/>
                <a:sym typeface="Montserrat"/>
              </a:rPr>
              <a:t>¿A qué hora te acuestas? </a:t>
            </a:r>
            <a:r>
              <a:rPr b="1" lang="en" sz="1800">
                <a:solidFill>
                  <a:srgbClr val="8E7CC3"/>
                </a:solidFill>
                <a:latin typeface="Montserrat"/>
                <a:ea typeface="Montserrat"/>
                <a:cs typeface="Montserrat"/>
                <a:sym typeface="Montserrat"/>
              </a:rPr>
              <a:t>cat ord</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countries: </a:t>
            </a:r>
            <a:r>
              <a:rPr lang="en" sz="1800">
                <a:latin typeface="Montserrat"/>
                <a:ea typeface="Montserrat"/>
                <a:cs typeface="Montserrat"/>
                <a:sym typeface="Montserrat"/>
              </a:rPr>
              <a:t>¿Cuántos </a:t>
            </a:r>
            <a:r>
              <a:rPr lang="en" sz="1800">
                <a:latin typeface="Montserrat"/>
                <a:ea typeface="Montserrat"/>
                <a:cs typeface="Montserrat"/>
                <a:sym typeface="Montserrat"/>
              </a:rPr>
              <a:t>países</a:t>
            </a:r>
            <a:r>
              <a:rPr lang="en" sz="1800">
                <a:latin typeface="Montserrat"/>
                <a:ea typeface="Montserrat"/>
                <a:cs typeface="Montserrat"/>
                <a:sym typeface="Montserrat"/>
              </a:rPr>
              <a:t> has visitado?</a:t>
            </a:r>
            <a:r>
              <a:rPr b="1" lang="en" sz="1800">
                <a:latin typeface="Montserrat"/>
                <a:ea typeface="Montserrat"/>
                <a:cs typeface="Montserrat"/>
                <a:sym typeface="Montserrat"/>
              </a:rPr>
              <a:t> </a:t>
            </a:r>
            <a:r>
              <a:rPr b="1" lang="en" sz="1800">
                <a:solidFill>
                  <a:srgbClr val="8E7CC3"/>
                </a:solidFill>
                <a:latin typeface="Montserrat"/>
                <a:ea typeface="Montserrat"/>
                <a:cs typeface="Montserrat"/>
                <a:sym typeface="Montserrat"/>
              </a:rPr>
              <a:t>num disc</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dread: </a:t>
            </a:r>
            <a:r>
              <a:rPr lang="en" sz="1800">
                <a:latin typeface="Montserrat"/>
                <a:ea typeface="Montserrat"/>
                <a:cs typeface="Montserrat"/>
                <a:sym typeface="Montserrat"/>
              </a:rPr>
              <a:t>En la escala del 1 al 5, ¿que tan inseguro te sientes de estar aquí?</a:t>
            </a:r>
            <a:r>
              <a:rPr b="1" lang="en" sz="1800">
                <a:latin typeface="Montserrat"/>
                <a:ea typeface="Montserrat"/>
                <a:cs typeface="Montserrat"/>
                <a:sym typeface="Montserrat"/>
              </a:rPr>
              <a:t> </a:t>
            </a:r>
            <a:r>
              <a:rPr b="1" lang="en" sz="1800">
                <a:solidFill>
                  <a:srgbClr val="8E7CC3"/>
                </a:solidFill>
                <a:latin typeface="Montserrat"/>
                <a:ea typeface="Montserrat"/>
                <a:cs typeface="Montserrat"/>
                <a:sym typeface="Montserrat"/>
              </a:rPr>
              <a:t>cat ord</a:t>
            </a:r>
            <a:endParaRPr b="1" sz="1800">
              <a:latin typeface="Montserrat"/>
              <a:ea typeface="Montserrat"/>
              <a:cs typeface="Montserrat"/>
              <a:sym typeface="Montserrat"/>
            </a:endParaRPr>
          </a:p>
          <a:p>
            <a:pPr indent="-342900" lvl="0" marL="457200" rtl="0" algn="l">
              <a:lnSpc>
                <a:spcPct val="115000"/>
              </a:lnSpc>
              <a:spcBef>
                <a:spcPts val="0"/>
              </a:spcBef>
              <a:spcAft>
                <a:spcPts val="0"/>
              </a:spcAft>
              <a:buSzPts val="1800"/>
              <a:buFont typeface="Nunito"/>
              <a:buChar char="●"/>
            </a:pPr>
            <a:r>
              <a:rPr b="1" lang="en" sz="1800">
                <a:latin typeface="Montserrat"/>
                <a:ea typeface="Montserrat"/>
                <a:cs typeface="Montserrat"/>
                <a:sym typeface="Montserrat"/>
              </a:rPr>
              <a:t>zip: </a:t>
            </a:r>
            <a:r>
              <a:rPr lang="en" sz="1800">
                <a:latin typeface="Montserrat"/>
                <a:ea typeface="Montserrat"/>
                <a:cs typeface="Montserrat"/>
                <a:sym typeface="Montserrat"/>
              </a:rPr>
              <a:t>¿Cúal es tu código postal? </a:t>
            </a:r>
            <a:r>
              <a:rPr b="1" lang="en" sz="1800">
                <a:solidFill>
                  <a:srgbClr val="8E7CC3"/>
                </a:solidFill>
                <a:latin typeface="Montserrat"/>
                <a:ea typeface="Montserrat"/>
                <a:cs typeface="Montserrat"/>
                <a:sym typeface="Montserrat"/>
              </a:rPr>
              <a:t>cat</a:t>
            </a:r>
            <a:endParaRPr b="1" sz="1800">
              <a:latin typeface="Montserrat"/>
              <a:ea typeface="Montserrat"/>
              <a:cs typeface="Montserrat"/>
              <a:sym typeface="Montserrat"/>
            </a:endParaRPr>
          </a:p>
        </p:txBody>
      </p:sp>
      <p:sp>
        <p:nvSpPr>
          <p:cNvPr id="347" name="Google Shape;347;p78"/>
          <p:cNvSpPr txBox="1"/>
          <p:nvPr/>
        </p:nvSpPr>
        <p:spPr>
          <a:xfrm>
            <a:off x="2613575" y="397250"/>
            <a:ext cx="6021600" cy="70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48" name="Google Shape;348;p78"/>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79"/>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Tipos de datos</a:t>
            </a:r>
            <a:endParaRPr sz="2700">
              <a:solidFill>
                <a:srgbClr val="441848"/>
              </a:solidFill>
            </a:endParaRPr>
          </a:p>
        </p:txBody>
      </p:sp>
      <p:sp>
        <p:nvSpPr>
          <p:cNvPr id="354" name="Google Shape;354;p79"/>
          <p:cNvSpPr txBox="1"/>
          <p:nvPr/>
        </p:nvSpPr>
        <p:spPr>
          <a:xfrm>
            <a:off x="352700" y="844275"/>
            <a:ext cx="40560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ontserrat"/>
                <a:ea typeface="Montserrat"/>
                <a:cs typeface="Montserrat"/>
                <a:sym typeface="Montserrat"/>
              </a:rPr>
              <a:t>Estructurados:</a:t>
            </a:r>
            <a:endParaRPr b="1" sz="1800">
              <a:latin typeface="Montserrat"/>
              <a:ea typeface="Montserrat"/>
              <a:cs typeface="Montserrat"/>
              <a:sym typeface="Montserrat"/>
            </a:endParaRPr>
          </a:p>
          <a:p>
            <a:pPr indent="0" lvl="0" marL="0" rtl="0" algn="l">
              <a:spcBef>
                <a:spcPts val="0"/>
              </a:spcBef>
              <a:spcAft>
                <a:spcPts val="0"/>
              </a:spcAft>
              <a:buNone/>
            </a:pPr>
            <a:r>
              <a:t/>
            </a:r>
            <a:endParaRPr b="1" sz="1800">
              <a:latin typeface="Nunito"/>
              <a:ea typeface="Nunito"/>
              <a:cs typeface="Nunito"/>
              <a:sym typeface="Nunito"/>
            </a:endParaRPr>
          </a:p>
          <a:p>
            <a:pPr indent="0" lvl="0" marL="0" rtl="0" algn="l">
              <a:spcBef>
                <a:spcPts val="0"/>
              </a:spcBef>
              <a:spcAft>
                <a:spcPts val="0"/>
              </a:spcAft>
              <a:buNone/>
            </a:pPr>
            <a:r>
              <a:t/>
            </a:r>
            <a:endParaRPr b="1" sz="1800">
              <a:latin typeface="Nunito"/>
              <a:ea typeface="Nunito"/>
              <a:cs typeface="Nunito"/>
              <a:sym typeface="Nunito"/>
            </a:endParaRPr>
          </a:p>
        </p:txBody>
      </p:sp>
      <p:sp>
        <p:nvSpPr>
          <p:cNvPr id="355" name="Google Shape;355;p79"/>
          <p:cNvSpPr txBox="1"/>
          <p:nvPr/>
        </p:nvSpPr>
        <p:spPr>
          <a:xfrm>
            <a:off x="4547700" y="852050"/>
            <a:ext cx="4056000" cy="25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ontserrat"/>
                <a:ea typeface="Montserrat"/>
                <a:cs typeface="Montserrat"/>
                <a:sym typeface="Montserrat"/>
              </a:rPr>
              <a:t>No estructurados:</a:t>
            </a:r>
            <a:endParaRPr b="1" sz="1800">
              <a:latin typeface="Montserrat"/>
              <a:ea typeface="Montserrat"/>
              <a:cs typeface="Montserrat"/>
              <a:sym typeface="Montserrat"/>
            </a:endParaRPr>
          </a:p>
          <a:p>
            <a:pPr indent="0" lvl="0" marL="0" rtl="0" algn="l">
              <a:spcBef>
                <a:spcPts val="0"/>
              </a:spcBef>
              <a:spcAft>
                <a:spcPts val="0"/>
              </a:spcAft>
              <a:buNone/>
            </a:pPr>
            <a:r>
              <a:t/>
            </a:r>
            <a:endParaRPr b="1" sz="1800">
              <a:latin typeface="Nunito"/>
              <a:ea typeface="Nunito"/>
              <a:cs typeface="Nunito"/>
              <a:sym typeface="Nunito"/>
            </a:endParaRPr>
          </a:p>
          <a:p>
            <a:pPr indent="0" lvl="0" marL="457200" rtl="0" algn="l">
              <a:spcBef>
                <a:spcPts val="0"/>
              </a:spcBef>
              <a:spcAft>
                <a:spcPts val="0"/>
              </a:spcAft>
              <a:buNone/>
            </a:pPr>
            <a:r>
              <a:t/>
            </a:r>
            <a:endParaRPr b="1" sz="1800">
              <a:latin typeface="Nunito"/>
              <a:ea typeface="Nunito"/>
              <a:cs typeface="Nunito"/>
              <a:sym typeface="Nunito"/>
            </a:endParaRPr>
          </a:p>
        </p:txBody>
      </p:sp>
      <p:pic>
        <p:nvPicPr>
          <p:cNvPr id="356" name="Google Shape;356;p79"/>
          <p:cNvPicPr preferRelativeResize="0"/>
          <p:nvPr/>
        </p:nvPicPr>
        <p:blipFill>
          <a:blip r:embed="rId3">
            <a:alphaModFix/>
          </a:blip>
          <a:stretch>
            <a:fillRect/>
          </a:stretch>
        </p:blipFill>
        <p:spPr>
          <a:xfrm>
            <a:off x="440342" y="1301325"/>
            <a:ext cx="2226875" cy="1198300"/>
          </a:xfrm>
          <a:prstGeom prst="rect">
            <a:avLst/>
          </a:prstGeom>
          <a:noFill/>
          <a:ln>
            <a:noFill/>
          </a:ln>
        </p:spPr>
      </p:pic>
      <p:pic>
        <p:nvPicPr>
          <p:cNvPr id="357" name="Google Shape;357;p79"/>
          <p:cNvPicPr preferRelativeResize="0"/>
          <p:nvPr/>
        </p:nvPicPr>
        <p:blipFill>
          <a:blip r:embed="rId4">
            <a:alphaModFix/>
          </a:blip>
          <a:stretch>
            <a:fillRect/>
          </a:stretch>
        </p:blipFill>
        <p:spPr>
          <a:xfrm>
            <a:off x="4650088" y="1845325"/>
            <a:ext cx="662087" cy="662087"/>
          </a:xfrm>
          <a:prstGeom prst="rect">
            <a:avLst/>
          </a:prstGeom>
          <a:noFill/>
          <a:ln>
            <a:noFill/>
          </a:ln>
        </p:spPr>
      </p:pic>
      <p:pic>
        <p:nvPicPr>
          <p:cNvPr id="358" name="Google Shape;358;p79"/>
          <p:cNvPicPr preferRelativeResize="0"/>
          <p:nvPr/>
        </p:nvPicPr>
        <p:blipFill rotWithShape="1">
          <a:blip r:embed="rId5">
            <a:alphaModFix/>
          </a:blip>
          <a:srcRect b="10527" l="30953" r="28685" t="12287"/>
          <a:stretch/>
        </p:blipFill>
        <p:spPr>
          <a:xfrm>
            <a:off x="5405900" y="1294475"/>
            <a:ext cx="827875" cy="832400"/>
          </a:xfrm>
          <a:prstGeom prst="rect">
            <a:avLst/>
          </a:prstGeom>
          <a:noFill/>
          <a:ln>
            <a:noFill/>
          </a:ln>
        </p:spPr>
      </p:pic>
      <p:pic>
        <p:nvPicPr>
          <p:cNvPr id="359" name="Google Shape;359;p79"/>
          <p:cNvPicPr preferRelativeResize="0"/>
          <p:nvPr/>
        </p:nvPicPr>
        <p:blipFill>
          <a:blip r:embed="rId6">
            <a:alphaModFix/>
          </a:blip>
          <a:stretch>
            <a:fillRect/>
          </a:stretch>
        </p:blipFill>
        <p:spPr>
          <a:xfrm>
            <a:off x="5127863" y="2530725"/>
            <a:ext cx="1383950" cy="662075"/>
          </a:xfrm>
          <a:prstGeom prst="rect">
            <a:avLst/>
          </a:prstGeom>
          <a:noFill/>
          <a:ln>
            <a:noFill/>
          </a:ln>
        </p:spPr>
      </p:pic>
      <p:pic>
        <p:nvPicPr>
          <p:cNvPr id="360" name="Google Shape;360;p79"/>
          <p:cNvPicPr preferRelativeResize="0"/>
          <p:nvPr/>
        </p:nvPicPr>
        <p:blipFill>
          <a:blip r:embed="rId7">
            <a:alphaModFix/>
          </a:blip>
          <a:stretch>
            <a:fillRect/>
          </a:stretch>
        </p:blipFill>
        <p:spPr>
          <a:xfrm>
            <a:off x="6233775" y="1241449"/>
            <a:ext cx="2067600" cy="1333599"/>
          </a:xfrm>
          <a:prstGeom prst="rect">
            <a:avLst/>
          </a:prstGeom>
          <a:noFill/>
          <a:ln>
            <a:noFill/>
          </a:ln>
        </p:spPr>
      </p:pic>
      <p:pic>
        <p:nvPicPr>
          <p:cNvPr id="361" name="Google Shape;361;p79"/>
          <p:cNvPicPr preferRelativeResize="0"/>
          <p:nvPr/>
        </p:nvPicPr>
        <p:blipFill>
          <a:blip r:embed="rId8">
            <a:alphaModFix/>
          </a:blip>
          <a:stretch>
            <a:fillRect/>
          </a:stretch>
        </p:blipFill>
        <p:spPr>
          <a:xfrm>
            <a:off x="235500" y="2490825"/>
            <a:ext cx="1738187" cy="913950"/>
          </a:xfrm>
          <a:prstGeom prst="rect">
            <a:avLst/>
          </a:prstGeom>
          <a:noFill/>
          <a:ln>
            <a:noFill/>
          </a:ln>
        </p:spPr>
      </p:pic>
      <p:pic>
        <p:nvPicPr>
          <p:cNvPr id="362" name="Google Shape;362;p79"/>
          <p:cNvPicPr preferRelativeResize="0"/>
          <p:nvPr/>
        </p:nvPicPr>
        <p:blipFill>
          <a:blip r:embed="rId9">
            <a:alphaModFix/>
          </a:blip>
          <a:stretch>
            <a:fillRect/>
          </a:stretch>
        </p:blipFill>
        <p:spPr>
          <a:xfrm>
            <a:off x="6483975" y="2632852"/>
            <a:ext cx="2341150" cy="1558975"/>
          </a:xfrm>
          <a:prstGeom prst="rect">
            <a:avLst/>
          </a:prstGeom>
          <a:noFill/>
          <a:ln>
            <a:noFill/>
          </a:ln>
        </p:spPr>
      </p:pic>
      <p:pic>
        <p:nvPicPr>
          <p:cNvPr id="363" name="Google Shape;363;p79"/>
          <p:cNvPicPr preferRelativeResize="0"/>
          <p:nvPr/>
        </p:nvPicPr>
        <p:blipFill>
          <a:blip r:embed="rId10">
            <a:alphaModFix/>
          </a:blip>
          <a:stretch>
            <a:fillRect/>
          </a:stretch>
        </p:blipFill>
        <p:spPr>
          <a:xfrm>
            <a:off x="8160641" y="680991"/>
            <a:ext cx="572700" cy="572700"/>
          </a:xfrm>
          <a:prstGeom prst="rect">
            <a:avLst/>
          </a:prstGeom>
          <a:noFill/>
          <a:ln>
            <a:noFill/>
          </a:ln>
        </p:spPr>
      </p:pic>
      <p:pic>
        <p:nvPicPr>
          <p:cNvPr id="364" name="Google Shape;364;p79"/>
          <p:cNvPicPr preferRelativeResize="0"/>
          <p:nvPr/>
        </p:nvPicPr>
        <p:blipFill>
          <a:blip r:embed="rId11">
            <a:alphaModFix/>
          </a:blip>
          <a:stretch>
            <a:fillRect/>
          </a:stretch>
        </p:blipFill>
        <p:spPr>
          <a:xfrm>
            <a:off x="2443128" y="3063750"/>
            <a:ext cx="1333329" cy="1198300"/>
          </a:xfrm>
          <a:prstGeom prst="rect">
            <a:avLst/>
          </a:prstGeom>
          <a:noFill/>
          <a:ln>
            <a:noFill/>
          </a:ln>
        </p:spPr>
      </p:pic>
      <p:sp>
        <p:nvSpPr>
          <p:cNvPr id="365" name="Google Shape;365;p79"/>
          <p:cNvSpPr txBox="1"/>
          <p:nvPr/>
        </p:nvSpPr>
        <p:spPr>
          <a:xfrm>
            <a:off x="2591019" y="4229400"/>
            <a:ext cx="22269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unito"/>
                <a:ea typeface="Nunito"/>
                <a:cs typeface="Nunito"/>
                <a:sym typeface="Nunito"/>
              </a:rPr>
              <a:t>Semi-structurados</a:t>
            </a:r>
            <a:endParaRPr b="1" sz="1800">
              <a:latin typeface="Nunito"/>
              <a:ea typeface="Nunito"/>
              <a:cs typeface="Nunito"/>
              <a:sym typeface="Nunito"/>
            </a:endParaRPr>
          </a:p>
          <a:p>
            <a:pPr indent="0" lvl="0" marL="0" rtl="0" algn="l">
              <a:spcBef>
                <a:spcPts val="0"/>
              </a:spcBef>
              <a:spcAft>
                <a:spcPts val="0"/>
              </a:spcAft>
              <a:buNone/>
            </a:pPr>
            <a:r>
              <a:t/>
            </a:r>
            <a:endParaRPr b="1" sz="1800">
              <a:latin typeface="Nunito"/>
              <a:ea typeface="Nunito"/>
              <a:cs typeface="Nunito"/>
              <a:sym typeface="Nunito"/>
            </a:endParaRPr>
          </a:p>
          <a:p>
            <a:pPr indent="0" lvl="0" marL="0" rtl="0" algn="l">
              <a:spcBef>
                <a:spcPts val="0"/>
              </a:spcBef>
              <a:spcAft>
                <a:spcPts val="0"/>
              </a:spcAft>
              <a:buNone/>
            </a:pPr>
            <a:r>
              <a:t/>
            </a:r>
            <a:endParaRPr b="1" sz="1800">
              <a:latin typeface="Nunito"/>
              <a:ea typeface="Nunito"/>
              <a:cs typeface="Nunito"/>
              <a:sym typeface="Nunito"/>
            </a:endParaRPr>
          </a:p>
        </p:txBody>
      </p:sp>
      <p:pic>
        <p:nvPicPr>
          <p:cNvPr id="366" name="Google Shape;366;p79"/>
          <p:cNvPicPr preferRelativeResize="0"/>
          <p:nvPr/>
        </p:nvPicPr>
        <p:blipFill>
          <a:blip r:embed="rId12">
            <a:alphaModFix/>
          </a:blip>
          <a:stretch>
            <a:fillRect/>
          </a:stretch>
        </p:blipFill>
        <p:spPr>
          <a:xfrm>
            <a:off x="3650404" y="3063758"/>
            <a:ext cx="1156832" cy="456900"/>
          </a:xfrm>
          <a:prstGeom prst="rect">
            <a:avLst/>
          </a:prstGeom>
          <a:noFill/>
          <a:ln>
            <a:noFill/>
          </a:ln>
        </p:spPr>
      </p:pic>
      <p:pic>
        <p:nvPicPr>
          <p:cNvPr id="367" name="Google Shape;367;p79"/>
          <p:cNvPicPr preferRelativeResize="0"/>
          <p:nvPr/>
        </p:nvPicPr>
        <p:blipFill>
          <a:blip r:embed="rId13">
            <a:alphaModFix/>
          </a:blip>
          <a:stretch>
            <a:fillRect/>
          </a:stretch>
        </p:blipFill>
        <p:spPr>
          <a:xfrm>
            <a:off x="3841201" y="3567323"/>
            <a:ext cx="662075" cy="662075"/>
          </a:xfrm>
          <a:prstGeom prst="rect">
            <a:avLst/>
          </a:prstGeom>
          <a:noFill/>
          <a:ln>
            <a:noFill/>
          </a:ln>
        </p:spPr>
      </p:pic>
      <p:pic>
        <p:nvPicPr>
          <p:cNvPr id="368" name="Google Shape;368;p79"/>
          <p:cNvPicPr preferRelativeResize="0"/>
          <p:nvPr/>
        </p:nvPicPr>
        <p:blipFill>
          <a:blip r:embed="rId1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0"/>
          <p:cNvSpPr txBox="1"/>
          <p:nvPr/>
        </p:nvSpPr>
        <p:spPr>
          <a:xfrm>
            <a:off x="1609950" y="4474425"/>
            <a:ext cx="6021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a:ea typeface="Nunito"/>
                <a:cs typeface="Nunito"/>
                <a:sym typeface="Nunito"/>
              </a:rPr>
              <a:t>Source: </a:t>
            </a:r>
            <a:r>
              <a:rPr lang="en" sz="800" u="sng">
                <a:solidFill>
                  <a:schemeClr val="hlink"/>
                </a:solidFill>
                <a:latin typeface="Nunito"/>
                <a:ea typeface="Nunito"/>
                <a:cs typeface="Nunito"/>
                <a:sym typeface="Nunito"/>
                <a:hlinkClick r:id="rId3"/>
              </a:rPr>
              <a:t>https://searchbusinessanalytics.techtarget.com/definition/unstructured-data</a:t>
            </a:r>
            <a:endParaRPr sz="800">
              <a:latin typeface="Nunito"/>
              <a:ea typeface="Nunito"/>
              <a:cs typeface="Nunito"/>
              <a:sym typeface="Nunito"/>
            </a:endParaRPr>
          </a:p>
        </p:txBody>
      </p:sp>
      <p:sp>
        <p:nvSpPr>
          <p:cNvPr id="374" name="Google Shape;374;p80"/>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No estructurados</a:t>
            </a:r>
            <a:endParaRPr sz="2700">
              <a:solidFill>
                <a:srgbClr val="441848"/>
              </a:solidFill>
            </a:endParaRPr>
          </a:p>
        </p:txBody>
      </p:sp>
      <p:pic>
        <p:nvPicPr>
          <p:cNvPr id="375" name="Google Shape;375;p80"/>
          <p:cNvPicPr preferRelativeResize="0"/>
          <p:nvPr/>
        </p:nvPicPr>
        <p:blipFill rotWithShape="1">
          <a:blip r:embed="rId4">
            <a:alphaModFix/>
          </a:blip>
          <a:srcRect b="11580" l="0" r="0" t="26457"/>
          <a:stretch/>
        </p:blipFill>
        <p:spPr>
          <a:xfrm>
            <a:off x="675125" y="920000"/>
            <a:ext cx="7632624" cy="3324424"/>
          </a:xfrm>
          <a:prstGeom prst="rect">
            <a:avLst/>
          </a:prstGeom>
          <a:noFill/>
          <a:ln>
            <a:noFill/>
          </a:ln>
        </p:spPr>
      </p:pic>
      <p:pic>
        <p:nvPicPr>
          <p:cNvPr id="376" name="Google Shape;376;p80"/>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63"/>
          <p:cNvSpPr txBox="1"/>
          <p:nvPr/>
        </p:nvSpPr>
        <p:spPr>
          <a:xfrm>
            <a:off x="4031350" y="1690350"/>
            <a:ext cx="4418700" cy="17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¿Cómo formular buenas preguntas?</a:t>
            </a:r>
            <a:endParaRPr b="1"/>
          </a:p>
        </p:txBody>
      </p:sp>
      <p:pic>
        <p:nvPicPr>
          <p:cNvPr id="238" name="Google Shape;238;p6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39" name="Google Shape;239;p6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40" name="Google Shape;240;p63"/>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81"/>
          <p:cNvSpPr txBox="1"/>
          <p:nvPr/>
        </p:nvSpPr>
        <p:spPr>
          <a:xfrm>
            <a:off x="1609950" y="4474425"/>
            <a:ext cx="6021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a:ea typeface="Nunito"/>
                <a:cs typeface="Nunito"/>
                <a:sym typeface="Nunito"/>
              </a:rPr>
              <a:t>Source: </a:t>
            </a:r>
            <a:r>
              <a:rPr lang="en" sz="800" u="sng">
                <a:solidFill>
                  <a:schemeClr val="hlink"/>
                </a:solidFill>
                <a:latin typeface="Nunito"/>
                <a:ea typeface="Nunito"/>
                <a:cs typeface="Nunito"/>
                <a:sym typeface="Nunito"/>
                <a:hlinkClick r:id="rId3"/>
              </a:rPr>
              <a:t>https://searchbusinessanalytics.techtarget.com/definition/unstructured-data</a:t>
            </a:r>
            <a:endParaRPr sz="800">
              <a:latin typeface="Nunito"/>
              <a:ea typeface="Nunito"/>
              <a:cs typeface="Nunito"/>
              <a:sym typeface="Nunito"/>
            </a:endParaRPr>
          </a:p>
        </p:txBody>
      </p:sp>
      <p:sp>
        <p:nvSpPr>
          <p:cNvPr id="382" name="Google Shape;382;p8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Estructurados vs no estructurados</a:t>
            </a:r>
            <a:endParaRPr/>
          </a:p>
        </p:txBody>
      </p:sp>
      <p:pic>
        <p:nvPicPr>
          <p:cNvPr id="383" name="Google Shape;383;p81"/>
          <p:cNvPicPr preferRelativeResize="0"/>
          <p:nvPr/>
        </p:nvPicPr>
        <p:blipFill rotWithShape="1">
          <a:blip r:embed="rId4">
            <a:alphaModFix/>
          </a:blip>
          <a:srcRect b="13437" l="10220" r="9238" t="28466"/>
          <a:stretch/>
        </p:blipFill>
        <p:spPr>
          <a:xfrm>
            <a:off x="595900" y="899075"/>
            <a:ext cx="7615067" cy="3575351"/>
          </a:xfrm>
          <a:prstGeom prst="rect">
            <a:avLst/>
          </a:prstGeom>
          <a:noFill/>
          <a:ln>
            <a:noFill/>
          </a:ln>
        </p:spPr>
      </p:pic>
      <p:pic>
        <p:nvPicPr>
          <p:cNvPr id="384" name="Google Shape;384;p81"/>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8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Encontramos datos en una variedad de formatos</a:t>
            </a:r>
            <a:endParaRPr/>
          </a:p>
        </p:txBody>
      </p:sp>
      <p:sp>
        <p:nvSpPr>
          <p:cNvPr id="390" name="Google Shape;390;p82"/>
          <p:cNvSpPr txBox="1"/>
          <p:nvPr/>
        </p:nvSpPr>
        <p:spPr>
          <a:xfrm>
            <a:off x="706475" y="1008025"/>
            <a:ext cx="15996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Plain-text:</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csv</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Json</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solidFill>
                  <a:schemeClr val="hlink"/>
                </a:solidFill>
                <a:latin typeface="Nunito"/>
                <a:ea typeface="Nunito"/>
                <a:cs typeface="Nunito"/>
                <a:sym typeface="Nunito"/>
                <a:hlinkClick r:id="rId3"/>
              </a:rPr>
              <a:t>XML</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Binarios: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solidFill>
                  <a:schemeClr val="hlink"/>
                </a:solidFill>
                <a:latin typeface="Nunito"/>
                <a:ea typeface="Nunito"/>
                <a:cs typeface="Nunito"/>
                <a:sym typeface="Nunito"/>
                <a:hlinkClick r:id="rId4"/>
              </a:rPr>
              <a:t>HDF5</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solidFill>
                  <a:schemeClr val="hlink"/>
                </a:solidFill>
                <a:latin typeface="Nunito"/>
                <a:ea typeface="Nunito"/>
                <a:cs typeface="Nunito"/>
                <a:sym typeface="Nunito"/>
                <a:hlinkClick r:id="rId5"/>
              </a:rPr>
              <a:t>Parquett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Bases de datos: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u="sng">
                <a:solidFill>
                  <a:schemeClr val="hlink"/>
                </a:solidFill>
                <a:latin typeface="Nunito"/>
                <a:ea typeface="Nunito"/>
                <a:cs typeface="Nunito"/>
                <a:sym typeface="Nunito"/>
                <a:hlinkClick r:id="rId6"/>
              </a:rPr>
              <a:t>SQL</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Otros: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PDF</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XLS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PNG</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MPEG</a:t>
            </a:r>
            <a:endParaRPr>
              <a:latin typeface="Nunito"/>
              <a:ea typeface="Nunito"/>
              <a:cs typeface="Nunito"/>
              <a:sym typeface="Nunito"/>
            </a:endParaRPr>
          </a:p>
        </p:txBody>
      </p:sp>
      <p:sp>
        <p:nvSpPr>
          <p:cNvPr id="391" name="Google Shape;391;p82"/>
          <p:cNvSpPr txBox="1"/>
          <p:nvPr/>
        </p:nvSpPr>
        <p:spPr>
          <a:xfrm>
            <a:off x="5486825" y="2376600"/>
            <a:ext cx="30000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JSON:</a:t>
            </a:r>
            <a:endParaRPr b="1" sz="1100">
              <a:solidFill>
                <a:schemeClr val="dk1"/>
              </a:solidFill>
            </a:endParaRPr>
          </a:p>
          <a:p>
            <a:pPr indent="0" lvl="0" marL="0" rtl="0" algn="l">
              <a:spcBef>
                <a:spcPts val="0"/>
              </a:spcBef>
              <a:spcAft>
                <a:spcPts val="0"/>
              </a:spcAft>
              <a:buNone/>
            </a:pPr>
            <a:r>
              <a:rPr lang="en" sz="1100">
                <a:solidFill>
                  <a:schemeClr val="dk1"/>
                </a:solidFill>
              </a:rPr>
              <a:t>{"menu": {</a:t>
            </a:r>
            <a:endParaRPr sz="1100">
              <a:solidFill>
                <a:schemeClr val="dk1"/>
              </a:solidFill>
            </a:endParaRPr>
          </a:p>
          <a:p>
            <a:pPr indent="0" lvl="0" marL="0" rtl="0" algn="l">
              <a:spcBef>
                <a:spcPts val="0"/>
              </a:spcBef>
              <a:spcAft>
                <a:spcPts val="0"/>
              </a:spcAft>
              <a:buNone/>
            </a:pPr>
            <a:r>
              <a:rPr lang="en" sz="1100">
                <a:solidFill>
                  <a:schemeClr val="dk1"/>
                </a:solidFill>
              </a:rPr>
              <a:t>  "id": "file",</a:t>
            </a:r>
            <a:endParaRPr sz="1100">
              <a:solidFill>
                <a:schemeClr val="dk1"/>
              </a:solidFill>
            </a:endParaRPr>
          </a:p>
          <a:p>
            <a:pPr indent="0" lvl="0" marL="0" rtl="0" algn="l">
              <a:spcBef>
                <a:spcPts val="0"/>
              </a:spcBef>
              <a:spcAft>
                <a:spcPts val="0"/>
              </a:spcAft>
              <a:buNone/>
            </a:pPr>
            <a:r>
              <a:rPr lang="en" sz="1100">
                <a:solidFill>
                  <a:schemeClr val="dk1"/>
                </a:solidFill>
              </a:rPr>
              <a:t>  "value": "File",</a:t>
            </a:r>
            <a:endParaRPr sz="1100">
              <a:solidFill>
                <a:schemeClr val="dk1"/>
              </a:solidFill>
            </a:endParaRPr>
          </a:p>
          <a:p>
            <a:pPr indent="0" lvl="0" marL="0" rtl="0" algn="l">
              <a:spcBef>
                <a:spcPts val="0"/>
              </a:spcBef>
              <a:spcAft>
                <a:spcPts val="0"/>
              </a:spcAft>
              <a:buNone/>
            </a:pPr>
            <a:r>
              <a:rPr lang="en" sz="1100">
                <a:solidFill>
                  <a:schemeClr val="dk1"/>
                </a:solidFill>
              </a:rPr>
              <a:t>  "popup": {</a:t>
            </a:r>
            <a:endParaRPr sz="1100">
              <a:solidFill>
                <a:schemeClr val="dk1"/>
              </a:solidFill>
            </a:endParaRPr>
          </a:p>
          <a:p>
            <a:pPr indent="0" lvl="0" marL="0" rtl="0" algn="l">
              <a:spcBef>
                <a:spcPts val="0"/>
              </a:spcBef>
              <a:spcAft>
                <a:spcPts val="0"/>
              </a:spcAft>
              <a:buNone/>
            </a:pPr>
            <a:r>
              <a:rPr lang="en" sz="1100">
                <a:solidFill>
                  <a:schemeClr val="dk1"/>
                </a:solidFill>
              </a:rPr>
              <a:t>    "menuitem": [</a:t>
            </a:r>
            <a:endParaRPr sz="1100">
              <a:solidFill>
                <a:schemeClr val="dk1"/>
              </a:solidFill>
            </a:endParaRPr>
          </a:p>
          <a:p>
            <a:pPr indent="0" lvl="0" marL="0" rtl="0" algn="l">
              <a:spcBef>
                <a:spcPts val="0"/>
              </a:spcBef>
              <a:spcAft>
                <a:spcPts val="0"/>
              </a:spcAft>
              <a:buNone/>
            </a:pPr>
            <a:r>
              <a:rPr lang="en" sz="1100">
                <a:solidFill>
                  <a:schemeClr val="dk1"/>
                </a:solidFill>
              </a:rPr>
              <a:t>      {"value": "New", "onclick": "CreateNewDoc()"},</a:t>
            </a:r>
            <a:endParaRPr sz="1100">
              <a:solidFill>
                <a:schemeClr val="dk1"/>
              </a:solidFill>
            </a:endParaRPr>
          </a:p>
          <a:p>
            <a:pPr indent="0" lvl="0" marL="0" rtl="0" algn="l">
              <a:spcBef>
                <a:spcPts val="0"/>
              </a:spcBef>
              <a:spcAft>
                <a:spcPts val="0"/>
              </a:spcAft>
              <a:buNone/>
            </a:pPr>
            <a:r>
              <a:rPr lang="en" sz="1100">
                <a:solidFill>
                  <a:schemeClr val="dk1"/>
                </a:solidFill>
              </a:rPr>
              <a:t>      {"value": "Open", "onclick": "OpenDoc()"},</a:t>
            </a:r>
            <a:endParaRPr sz="1100">
              <a:solidFill>
                <a:schemeClr val="dk1"/>
              </a:solidFill>
            </a:endParaRPr>
          </a:p>
          <a:p>
            <a:pPr indent="0" lvl="0" marL="0" rtl="0" algn="l">
              <a:spcBef>
                <a:spcPts val="0"/>
              </a:spcBef>
              <a:spcAft>
                <a:spcPts val="0"/>
              </a:spcAft>
              <a:buNone/>
            </a:pPr>
            <a:r>
              <a:rPr lang="en" sz="1100">
                <a:solidFill>
                  <a:schemeClr val="dk1"/>
                </a:solidFill>
              </a:rPr>
              <a:t>      {"value": "Close", "onclick": "CloseDoc()"}</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a:t>
            </a:r>
            <a:endParaRPr sz="1100">
              <a:solidFill>
                <a:schemeClr val="dk1"/>
              </a:solidFill>
            </a:endParaRPr>
          </a:p>
        </p:txBody>
      </p:sp>
      <p:sp>
        <p:nvSpPr>
          <p:cNvPr id="392" name="Google Shape;392;p82"/>
          <p:cNvSpPr txBox="1"/>
          <p:nvPr/>
        </p:nvSpPr>
        <p:spPr>
          <a:xfrm>
            <a:off x="2688425" y="2376600"/>
            <a:ext cx="30000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XML:</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dk1"/>
                </a:solidFill>
              </a:rPr>
              <a:t>&lt;menu id="file" value="File"&gt;</a:t>
            </a:r>
            <a:endParaRPr sz="1100">
              <a:solidFill>
                <a:schemeClr val="dk1"/>
              </a:solidFill>
            </a:endParaRPr>
          </a:p>
          <a:p>
            <a:pPr indent="0" lvl="0" marL="0" rtl="0" algn="l">
              <a:spcBef>
                <a:spcPts val="0"/>
              </a:spcBef>
              <a:spcAft>
                <a:spcPts val="0"/>
              </a:spcAft>
              <a:buNone/>
            </a:pPr>
            <a:r>
              <a:rPr lang="en" sz="1100">
                <a:solidFill>
                  <a:schemeClr val="dk1"/>
                </a:solidFill>
              </a:rPr>
              <a:t>  &lt;popup&gt;</a:t>
            </a:r>
            <a:endParaRPr sz="1100">
              <a:solidFill>
                <a:schemeClr val="dk1"/>
              </a:solidFill>
            </a:endParaRPr>
          </a:p>
          <a:p>
            <a:pPr indent="0" lvl="0" marL="0" rtl="0" algn="l">
              <a:spcBef>
                <a:spcPts val="0"/>
              </a:spcBef>
              <a:spcAft>
                <a:spcPts val="0"/>
              </a:spcAft>
              <a:buNone/>
            </a:pPr>
            <a:r>
              <a:rPr lang="en" sz="1100">
                <a:solidFill>
                  <a:schemeClr val="dk1"/>
                </a:solidFill>
              </a:rPr>
              <a:t>    &lt;menuitem value="New" onclick="CreateNewDoc()" /&gt;</a:t>
            </a:r>
            <a:endParaRPr sz="1100">
              <a:solidFill>
                <a:schemeClr val="dk1"/>
              </a:solidFill>
            </a:endParaRPr>
          </a:p>
          <a:p>
            <a:pPr indent="0" lvl="0" marL="0" rtl="0" algn="l">
              <a:spcBef>
                <a:spcPts val="0"/>
              </a:spcBef>
              <a:spcAft>
                <a:spcPts val="0"/>
              </a:spcAft>
              <a:buNone/>
            </a:pPr>
            <a:r>
              <a:rPr lang="en" sz="1100">
                <a:solidFill>
                  <a:schemeClr val="dk1"/>
                </a:solidFill>
              </a:rPr>
              <a:t>    &lt;menuitem value="Open" onclick="OpenDoc()" /&gt;</a:t>
            </a:r>
            <a:endParaRPr sz="1100">
              <a:solidFill>
                <a:schemeClr val="dk1"/>
              </a:solidFill>
            </a:endParaRPr>
          </a:p>
          <a:p>
            <a:pPr indent="0" lvl="0" marL="0" rtl="0" algn="l">
              <a:spcBef>
                <a:spcPts val="0"/>
              </a:spcBef>
              <a:spcAft>
                <a:spcPts val="0"/>
              </a:spcAft>
              <a:buNone/>
            </a:pPr>
            <a:r>
              <a:rPr lang="en" sz="1100">
                <a:solidFill>
                  <a:schemeClr val="dk1"/>
                </a:solidFill>
              </a:rPr>
              <a:t>    &lt;menuitem value="Close" onclick="CloseDoc()" /&gt;</a:t>
            </a:r>
            <a:endParaRPr sz="1100">
              <a:solidFill>
                <a:schemeClr val="dk1"/>
              </a:solidFill>
            </a:endParaRPr>
          </a:p>
          <a:p>
            <a:pPr indent="0" lvl="0" marL="0" rtl="0" algn="l">
              <a:spcBef>
                <a:spcPts val="0"/>
              </a:spcBef>
              <a:spcAft>
                <a:spcPts val="0"/>
              </a:spcAft>
              <a:buNone/>
            </a:pPr>
            <a:r>
              <a:rPr lang="en" sz="1100">
                <a:solidFill>
                  <a:schemeClr val="dk1"/>
                </a:solidFill>
              </a:rPr>
              <a:t>  &lt;/popup&gt;</a:t>
            </a:r>
            <a:endParaRPr sz="1100">
              <a:solidFill>
                <a:schemeClr val="dk1"/>
              </a:solidFill>
            </a:endParaRPr>
          </a:p>
          <a:p>
            <a:pPr indent="0" lvl="0" marL="0" rtl="0" algn="l">
              <a:lnSpc>
                <a:spcPct val="115000"/>
              </a:lnSpc>
              <a:spcBef>
                <a:spcPts val="0"/>
              </a:spcBef>
              <a:spcAft>
                <a:spcPts val="0"/>
              </a:spcAft>
              <a:buNone/>
            </a:pPr>
            <a:r>
              <a:rPr lang="en" sz="1100">
                <a:solidFill>
                  <a:schemeClr val="dk1"/>
                </a:solidFill>
              </a:rPr>
              <a:t>&lt;/menu&gt;</a:t>
            </a:r>
            <a:endParaRPr/>
          </a:p>
        </p:txBody>
      </p:sp>
      <p:sp>
        <p:nvSpPr>
          <p:cNvPr id="393" name="Google Shape;393;p82"/>
          <p:cNvSpPr txBox="1"/>
          <p:nvPr/>
        </p:nvSpPr>
        <p:spPr>
          <a:xfrm>
            <a:off x="2688425" y="1008025"/>
            <a:ext cx="57984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CSV:</a:t>
            </a:r>
            <a:endParaRPr b="1" sz="1100"/>
          </a:p>
          <a:p>
            <a:pPr indent="0" lvl="0" marL="0" rtl="0" algn="l">
              <a:spcBef>
                <a:spcPts val="0"/>
              </a:spcBef>
              <a:spcAft>
                <a:spcPts val="0"/>
              </a:spcAft>
              <a:buNone/>
            </a:pPr>
            <a:r>
              <a:rPr lang="en" sz="1100"/>
              <a:t>John,Doe,120 jefferson st.,Riverside, NJ, 08075</a:t>
            </a:r>
            <a:endParaRPr sz="1100"/>
          </a:p>
          <a:p>
            <a:pPr indent="0" lvl="0" marL="0" rtl="0" algn="l">
              <a:spcBef>
                <a:spcPts val="0"/>
              </a:spcBef>
              <a:spcAft>
                <a:spcPts val="0"/>
              </a:spcAft>
              <a:buNone/>
            </a:pPr>
            <a:r>
              <a:rPr lang="en" sz="1100"/>
              <a:t>Jack,McGinnis,220 hobo Av.,Phila, PA,09119</a:t>
            </a:r>
            <a:endParaRPr sz="1100"/>
          </a:p>
          <a:p>
            <a:pPr indent="0" lvl="0" marL="0" rtl="0" algn="l">
              <a:spcBef>
                <a:spcPts val="0"/>
              </a:spcBef>
              <a:spcAft>
                <a:spcPts val="0"/>
              </a:spcAft>
              <a:buNone/>
            </a:pPr>
            <a:r>
              <a:rPr lang="en" sz="1100"/>
              <a:t>"John ""Da Man""",Repici,120 Jefferson St.,Riverside, NJ,08075</a:t>
            </a:r>
            <a:endParaRPr sz="1100"/>
          </a:p>
          <a:p>
            <a:pPr indent="0" lvl="0" marL="0" rtl="0" algn="l">
              <a:spcBef>
                <a:spcPts val="0"/>
              </a:spcBef>
              <a:spcAft>
                <a:spcPts val="0"/>
              </a:spcAft>
              <a:buNone/>
            </a:pPr>
            <a:r>
              <a:rPr lang="en" sz="1100"/>
              <a:t>Stephen,Tyler,"7452 Terrace ""At the Plaza"" road",SomeTown,SD, 91234</a:t>
            </a:r>
            <a:endParaRPr sz="1100"/>
          </a:p>
          <a:p>
            <a:pPr indent="0" lvl="0" marL="0" rtl="0" algn="l">
              <a:spcBef>
                <a:spcPts val="0"/>
              </a:spcBef>
              <a:spcAft>
                <a:spcPts val="0"/>
              </a:spcAft>
              <a:buNone/>
            </a:pPr>
            <a:r>
              <a:rPr lang="en" sz="1100"/>
              <a:t>,Blankman,,SomeTown, SD, 00298</a:t>
            </a:r>
            <a:endParaRPr sz="1100"/>
          </a:p>
          <a:p>
            <a:pPr indent="0" lvl="0" marL="0" rtl="0" algn="l">
              <a:spcBef>
                <a:spcPts val="0"/>
              </a:spcBef>
              <a:spcAft>
                <a:spcPts val="0"/>
              </a:spcAft>
              <a:buNone/>
            </a:pPr>
            <a:r>
              <a:rPr lang="en" sz="1100"/>
              <a:t>"Joan ""the bone"", Anne",Jet,"9th, at Terrace plc",Desert City,CO,00123</a:t>
            </a:r>
            <a:endParaRPr sz="1100"/>
          </a:p>
        </p:txBody>
      </p:sp>
      <p:pic>
        <p:nvPicPr>
          <p:cNvPr id="394" name="Google Shape;394;p82"/>
          <p:cNvPicPr preferRelativeResize="0"/>
          <p:nvPr/>
        </p:nvPicPr>
        <p:blipFill>
          <a:blip r:embed="rId7">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8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Estadística descriptiva VS inferencial</a:t>
            </a:r>
            <a:endParaRPr/>
          </a:p>
        </p:txBody>
      </p:sp>
      <p:pic>
        <p:nvPicPr>
          <p:cNvPr id="400" name="Google Shape;400;p83"/>
          <p:cNvPicPr preferRelativeResize="0"/>
          <p:nvPr/>
        </p:nvPicPr>
        <p:blipFill>
          <a:blip r:embed="rId3">
            <a:alphaModFix/>
          </a:blip>
          <a:stretch>
            <a:fillRect/>
          </a:stretch>
        </p:blipFill>
        <p:spPr>
          <a:xfrm>
            <a:off x="575900" y="972899"/>
            <a:ext cx="7992198" cy="3614950"/>
          </a:xfrm>
          <a:prstGeom prst="rect">
            <a:avLst/>
          </a:prstGeom>
          <a:noFill/>
          <a:ln>
            <a:noFill/>
          </a:ln>
        </p:spPr>
      </p:pic>
      <p:sp>
        <p:nvSpPr>
          <p:cNvPr id="401" name="Google Shape;401;p83"/>
          <p:cNvSpPr txBox="1"/>
          <p:nvPr/>
        </p:nvSpPr>
        <p:spPr>
          <a:xfrm>
            <a:off x="845250" y="444475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https://www.youtube.com/watch?v=4B2xOvKFFz4</a:t>
            </a:r>
            <a:endParaRPr sz="900"/>
          </a:p>
        </p:txBody>
      </p:sp>
      <p:pic>
        <p:nvPicPr>
          <p:cNvPr id="402" name="Google Shape;402;p83"/>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84"/>
          <p:cNvSpPr txBox="1"/>
          <p:nvPr/>
        </p:nvSpPr>
        <p:spPr>
          <a:xfrm>
            <a:off x="482225" y="442150"/>
            <a:ext cx="8202600" cy="6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8E7CC3"/>
                </a:solidFill>
                <a:latin typeface="Montserrat"/>
                <a:ea typeface="Montserrat"/>
                <a:cs typeface="Montserrat"/>
                <a:sym typeface="Montserrat"/>
              </a:rPr>
              <a:t>Niveles de Analítica</a:t>
            </a:r>
            <a:endParaRPr b="1" sz="2300">
              <a:solidFill>
                <a:srgbClr val="8E7CC3"/>
              </a:solidFill>
              <a:latin typeface="Montserrat"/>
              <a:ea typeface="Montserrat"/>
              <a:cs typeface="Montserrat"/>
              <a:sym typeface="Montserrat"/>
            </a:endParaRPr>
          </a:p>
        </p:txBody>
      </p:sp>
      <p:pic>
        <p:nvPicPr>
          <p:cNvPr id="408" name="Google Shape;408;p84"/>
          <p:cNvPicPr preferRelativeResize="0"/>
          <p:nvPr/>
        </p:nvPicPr>
        <p:blipFill rotWithShape="1">
          <a:blip r:embed="rId3">
            <a:alphaModFix/>
          </a:blip>
          <a:srcRect b="0" l="0" r="0" t="5383"/>
          <a:stretch/>
        </p:blipFill>
        <p:spPr>
          <a:xfrm>
            <a:off x="1845135" y="1121650"/>
            <a:ext cx="5453731" cy="3717050"/>
          </a:xfrm>
          <a:prstGeom prst="rect">
            <a:avLst/>
          </a:prstGeom>
          <a:noFill/>
          <a:ln>
            <a:noFill/>
          </a:ln>
        </p:spPr>
      </p:pic>
      <p:pic>
        <p:nvPicPr>
          <p:cNvPr id="409" name="Google Shape;409;p8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85"/>
          <p:cNvSpPr txBox="1"/>
          <p:nvPr/>
        </p:nvSpPr>
        <p:spPr>
          <a:xfrm>
            <a:off x="482225" y="442150"/>
            <a:ext cx="8202600" cy="6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8E7CC3"/>
                </a:solidFill>
                <a:latin typeface="Montserrat"/>
                <a:ea typeface="Montserrat"/>
                <a:cs typeface="Montserrat"/>
                <a:sym typeface="Montserrat"/>
              </a:rPr>
              <a:t>Tareas comunes en data science</a:t>
            </a:r>
            <a:endParaRPr b="1" sz="2300">
              <a:solidFill>
                <a:srgbClr val="8E7CC3"/>
              </a:solidFill>
              <a:latin typeface="Montserrat"/>
              <a:ea typeface="Montserrat"/>
              <a:cs typeface="Montserrat"/>
              <a:sym typeface="Montserrat"/>
            </a:endParaRPr>
          </a:p>
        </p:txBody>
      </p:sp>
      <p:pic>
        <p:nvPicPr>
          <p:cNvPr id="415" name="Google Shape;415;p85"/>
          <p:cNvPicPr preferRelativeResize="0"/>
          <p:nvPr/>
        </p:nvPicPr>
        <p:blipFill>
          <a:blip r:embed="rId3">
            <a:alphaModFix/>
          </a:blip>
          <a:stretch>
            <a:fillRect/>
          </a:stretch>
        </p:blipFill>
        <p:spPr>
          <a:xfrm>
            <a:off x="152400" y="1274050"/>
            <a:ext cx="8897025" cy="2290850"/>
          </a:xfrm>
          <a:prstGeom prst="rect">
            <a:avLst/>
          </a:prstGeom>
          <a:noFill/>
          <a:ln>
            <a:noFill/>
          </a:ln>
        </p:spPr>
      </p:pic>
      <p:pic>
        <p:nvPicPr>
          <p:cNvPr id="416" name="Google Shape;416;p8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86"/>
          <p:cNvSpPr txBox="1"/>
          <p:nvPr>
            <p:ph type="title"/>
          </p:nvPr>
        </p:nvSpPr>
        <p:spPr>
          <a:xfrm>
            <a:off x="1140900" y="526350"/>
            <a:ext cx="6862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600">
                <a:solidFill>
                  <a:srgbClr val="674EA7"/>
                </a:solidFill>
                <a:latin typeface="Roboto"/>
                <a:ea typeface="Roboto"/>
                <a:cs typeface="Roboto"/>
                <a:sym typeface="Roboto"/>
              </a:rPr>
              <a:t>"Es mucho </a:t>
            </a:r>
            <a:r>
              <a:rPr lang="en" sz="1600">
                <a:solidFill>
                  <a:srgbClr val="674EA7"/>
                </a:solidFill>
                <a:latin typeface="Roboto"/>
                <a:ea typeface="Roboto"/>
                <a:cs typeface="Roboto"/>
                <a:sym typeface="Roboto"/>
              </a:rPr>
              <a:t>mejor una respuesta aproximada a la pregunta correcta</a:t>
            </a:r>
            <a:r>
              <a:rPr b="0" lang="en" sz="1600">
                <a:solidFill>
                  <a:srgbClr val="674EA7"/>
                </a:solidFill>
                <a:latin typeface="Roboto"/>
                <a:ea typeface="Roboto"/>
                <a:cs typeface="Roboto"/>
                <a:sym typeface="Roboto"/>
              </a:rPr>
              <a:t>, que a menudo es vaga, </a:t>
            </a:r>
            <a:r>
              <a:rPr lang="en" sz="1600">
                <a:solidFill>
                  <a:srgbClr val="674EA7"/>
                </a:solidFill>
                <a:latin typeface="Roboto"/>
                <a:ea typeface="Roboto"/>
                <a:cs typeface="Roboto"/>
                <a:sym typeface="Roboto"/>
              </a:rPr>
              <a:t>que una respuesta exacta a la pregunta incorrecta</a:t>
            </a:r>
            <a:r>
              <a:rPr b="0" lang="en" sz="1600">
                <a:solidFill>
                  <a:srgbClr val="674EA7"/>
                </a:solidFill>
                <a:latin typeface="Roboto"/>
                <a:ea typeface="Roboto"/>
                <a:cs typeface="Roboto"/>
                <a:sym typeface="Roboto"/>
              </a:rPr>
              <a:t>, que siempre puede ser precisa"</a:t>
            </a:r>
            <a:r>
              <a:rPr b="0" lang="en" sz="1350">
                <a:solidFill>
                  <a:srgbClr val="252525"/>
                </a:solidFill>
                <a:latin typeface="Roboto"/>
                <a:ea typeface="Roboto"/>
                <a:cs typeface="Roboto"/>
                <a:sym typeface="Roboto"/>
              </a:rPr>
              <a:t>. - </a:t>
            </a:r>
            <a:r>
              <a:rPr b="0" lang="en" sz="1350" u="sng">
                <a:solidFill>
                  <a:schemeClr val="hlink"/>
                </a:solidFill>
                <a:latin typeface="Roboto"/>
                <a:ea typeface="Roboto"/>
                <a:cs typeface="Roboto"/>
                <a:sym typeface="Roboto"/>
                <a:hlinkClick r:id="rId3"/>
              </a:rPr>
              <a:t>John W. Tukey</a:t>
            </a:r>
            <a:endParaRPr/>
          </a:p>
        </p:txBody>
      </p:sp>
      <p:pic>
        <p:nvPicPr>
          <p:cNvPr id="422" name="Google Shape;422;p8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87"/>
          <p:cNvSpPr txBox="1"/>
          <p:nvPr>
            <p:ph type="title"/>
          </p:nvPr>
        </p:nvSpPr>
        <p:spPr>
          <a:xfrm>
            <a:off x="482225" y="442150"/>
            <a:ext cx="8202600" cy="67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Proceso: filtrar, agrupar, colapsar</a:t>
            </a:r>
            <a:endParaRPr sz="2300"/>
          </a:p>
        </p:txBody>
      </p:sp>
      <p:sp>
        <p:nvSpPr>
          <p:cNvPr id="428" name="Google Shape;428;p87"/>
          <p:cNvSpPr txBox="1"/>
          <p:nvPr/>
        </p:nvSpPr>
        <p:spPr>
          <a:xfrm>
            <a:off x="945150" y="1600350"/>
            <a:ext cx="7253700" cy="23811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Nunito"/>
              <a:buAutoNum type="arabicPeriod"/>
            </a:pPr>
            <a:r>
              <a:rPr b="1" lang="en" sz="1800">
                <a:latin typeface="Nunito"/>
                <a:ea typeface="Nunito"/>
                <a:cs typeface="Nunito"/>
                <a:sym typeface="Nunito"/>
              </a:rPr>
              <a:t>Filtra</a:t>
            </a:r>
            <a:r>
              <a:rPr lang="en" sz="1800">
                <a:latin typeface="Nunito"/>
                <a:ea typeface="Nunito"/>
                <a:cs typeface="Nunito"/>
                <a:sym typeface="Nunito"/>
              </a:rPr>
              <a:t>: Plantéate un caso particular (datos de un año específico)</a:t>
            </a:r>
            <a:endParaRPr sz="1800">
              <a:latin typeface="Nunito"/>
              <a:ea typeface="Nunito"/>
              <a:cs typeface="Nunito"/>
              <a:sym typeface="Nunito"/>
            </a:endParaRPr>
          </a:p>
          <a:p>
            <a:pPr indent="0" lvl="0" marL="457200" rtl="0" algn="just">
              <a:spcBef>
                <a:spcPts val="0"/>
              </a:spcBef>
              <a:spcAft>
                <a:spcPts val="0"/>
              </a:spcAft>
              <a:buNone/>
            </a:pPr>
            <a:r>
              <a:t/>
            </a:r>
            <a:endParaRPr sz="1800">
              <a:latin typeface="Nunito"/>
              <a:ea typeface="Nunito"/>
              <a:cs typeface="Nunito"/>
              <a:sym typeface="Nunito"/>
            </a:endParaRPr>
          </a:p>
          <a:p>
            <a:pPr indent="-342900" lvl="0" marL="457200" rtl="0" algn="just">
              <a:spcBef>
                <a:spcPts val="0"/>
              </a:spcBef>
              <a:spcAft>
                <a:spcPts val="0"/>
              </a:spcAft>
              <a:buSzPts val="1800"/>
              <a:buFont typeface="Nunito"/>
              <a:buAutoNum type="arabicPeriod"/>
            </a:pPr>
            <a:r>
              <a:rPr b="1" lang="en" sz="1800">
                <a:latin typeface="Nunito"/>
                <a:ea typeface="Nunito"/>
                <a:cs typeface="Nunito"/>
                <a:sym typeface="Nunito"/>
              </a:rPr>
              <a:t>Agrupa</a:t>
            </a:r>
            <a:r>
              <a:rPr lang="en" sz="1800">
                <a:latin typeface="Nunito"/>
                <a:ea typeface="Nunito"/>
                <a:cs typeface="Nunito"/>
                <a:sym typeface="Nunito"/>
              </a:rPr>
              <a:t>: Piensa en una o varias categorías que te permitan agrupar tus datos (género, edad, localidad, etc)</a:t>
            </a:r>
            <a:endParaRPr sz="1800">
              <a:latin typeface="Nunito"/>
              <a:ea typeface="Nunito"/>
              <a:cs typeface="Nunito"/>
              <a:sym typeface="Nunito"/>
            </a:endParaRPr>
          </a:p>
          <a:p>
            <a:pPr indent="0" lvl="0" marL="457200" rtl="0" algn="just">
              <a:spcBef>
                <a:spcPts val="0"/>
              </a:spcBef>
              <a:spcAft>
                <a:spcPts val="0"/>
              </a:spcAft>
              <a:buNone/>
            </a:pPr>
            <a:r>
              <a:t/>
            </a:r>
            <a:endParaRPr b="1" sz="1800">
              <a:latin typeface="Nunito"/>
              <a:ea typeface="Nunito"/>
              <a:cs typeface="Nunito"/>
              <a:sym typeface="Nunito"/>
            </a:endParaRPr>
          </a:p>
          <a:p>
            <a:pPr indent="-342900" lvl="0" marL="457200" rtl="0" algn="just">
              <a:spcBef>
                <a:spcPts val="0"/>
              </a:spcBef>
              <a:spcAft>
                <a:spcPts val="0"/>
              </a:spcAft>
              <a:buSzPts val="1800"/>
              <a:buFont typeface="Nunito"/>
              <a:buAutoNum type="arabicPeriod"/>
            </a:pPr>
            <a:r>
              <a:rPr b="1" lang="en" sz="1800">
                <a:latin typeface="Nunito"/>
                <a:ea typeface="Nunito"/>
                <a:cs typeface="Nunito"/>
                <a:sym typeface="Nunito"/>
              </a:rPr>
              <a:t>Colapsa</a:t>
            </a:r>
            <a:r>
              <a:rPr lang="en" sz="1800">
                <a:latin typeface="Nunito"/>
                <a:ea typeface="Nunito"/>
                <a:cs typeface="Nunito"/>
                <a:sym typeface="Nunito"/>
              </a:rPr>
              <a:t>: Piensa en un factor medible que afecte a todos los grupos, una columna numérica de preferencia (total, sumatoria, porcentaje, promedio, etc)</a:t>
            </a:r>
            <a:endParaRPr sz="1800">
              <a:latin typeface="Nunito"/>
              <a:ea typeface="Nunito"/>
              <a:cs typeface="Nunito"/>
              <a:sym typeface="Nunito"/>
            </a:endParaRPr>
          </a:p>
        </p:txBody>
      </p:sp>
      <p:pic>
        <p:nvPicPr>
          <p:cNvPr id="429" name="Google Shape;429;p87"/>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88"/>
          <p:cNvSpPr txBox="1"/>
          <p:nvPr/>
        </p:nvSpPr>
        <p:spPr>
          <a:xfrm>
            <a:off x="1743150" y="1880550"/>
            <a:ext cx="5657700" cy="13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Break;</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1100">
              <a:solidFill>
                <a:srgbClr val="441848"/>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1100">
                <a:solidFill>
                  <a:srgbClr val="441848"/>
                </a:solidFill>
                <a:latin typeface="Montserrat"/>
                <a:ea typeface="Montserrat"/>
                <a:cs typeface="Montserrat"/>
                <a:sym typeface="Montserrat"/>
              </a:rPr>
              <a:t>Descarguen la base de datos del reto de Klustera para que todos la tengamos cuando regresemos </a:t>
            </a:r>
            <a:r>
              <a:rPr lang="en" sz="1100" u="sng">
                <a:solidFill>
                  <a:schemeClr val="accent5"/>
                </a:solidFill>
                <a:latin typeface="Montserrat"/>
                <a:ea typeface="Montserrat"/>
                <a:cs typeface="Montserrat"/>
                <a:sym typeface="Montserrat"/>
                <a:hlinkClick r:id="rId3">
                  <a:extLst>
                    <a:ext uri="{A12FA001-AC4F-418D-AE19-62706E023703}">
                      <ahyp:hlinkClr val="tx"/>
                    </a:ext>
                  </a:extLst>
                </a:hlinkClick>
              </a:rPr>
              <a:t>https://drive.google.com/drive/folders/1DtNrT2NT3Yzye2RwM5zs6jCcUcrgUHsf</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3600">
              <a:solidFill>
                <a:srgbClr val="441848"/>
              </a:solidFill>
              <a:latin typeface="Montserrat"/>
              <a:ea typeface="Montserrat"/>
              <a:cs typeface="Montserrat"/>
              <a:sym typeface="Montserrat"/>
            </a:endParaRPr>
          </a:p>
        </p:txBody>
      </p:sp>
      <p:pic>
        <p:nvPicPr>
          <p:cNvPr id="435" name="Google Shape;435;p8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9"/>
          <p:cNvSpPr txBox="1"/>
          <p:nvPr/>
        </p:nvSpPr>
        <p:spPr>
          <a:xfrm>
            <a:off x="2109575" y="377575"/>
            <a:ext cx="48066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Actividad</a:t>
            </a:r>
            <a:endParaRPr b="1" sz="3600">
              <a:solidFill>
                <a:srgbClr val="441848"/>
              </a:solidFill>
              <a:latin typeface="Montserrat"/>
              <a:ea typeface="Montserrat"/>
              <a:cs typeface="Montserrat"/>
              <a:sym typeface="Montserrat"/>
            </a:endParaRPr>
          </a:p>
        </p:txBody>
      </p:sp>
      <p:pic>
        <p:nvPicPr>
          <p:cNvPr id="441" name="Google Shape;441;p8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42" name="Google Shape;442;p89"/>
          <p:cNvSpPr txBox="1"/>
          <p:nvPr/>
        </p:nvSpPr>
        <p:spPr>
          <a:xfrm>
            <a:off x="645625" y="1499575"/>
            <a:ext cx="7907700" cy="308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Nunito"/>
                <a:ea typeface="Nunito"/>
                <a:cs typeface="Nunito"/>
                <a:sym typeface="Nunito"/>
              </a:rPr>
              <a:t>Vamos a separarnos en equipos y a generar 3 preguntas por equipo acerca del reto de Klustera.</a:t>
            </a:r>
            <a:endParaRPr>
              <a:latin typeface="Nunito"/>
              <a:ea typeface="Nunito"/>
              <a:cs typeface="Nunito"/>
              <a:sym typeface="Nunito"/>
            </a:endParaRPr>
          </a:p>
          <a:p>
            <a:pPr indent="0" lvl="0" marL="0" rtl="0" algn="l">
              <a:lnSpc>
                <a:spcPct val="150000"/>
              </a:lnSpc>
              <a:spcBef>
                <a:spcPts val="0"/>
              </a:spcBef>
              <a:spcAft>
                <a:spcPts val="0"/>
              </a:spcAft>
              <a:buNone/>
            </a:pPr>
            <a:r>
              <a:rPr lang="en">
                <a:latin typeface="Nunito"/>
                <a:ea typeface="Nunito"/>
                <a:cs typeface="Nunito"/>
                <a:sym typeface="Nunito"/>
              </a:rPr>
              <a:t>Cada pregunta irá acompañada de la descripción de los 3 pasos para resp</a:t>
            </a:r>
            <a:r>
              <a:rPr lang="en">
                <a:solidFill>
                  <a:schemeClr val="dk1"/>
                </a:solidFill>
                <a:latin typeface="Nunito"/>
                <a:ea typeface="Nunito"/>
                <a:cs typeface="Nunito"/>
                <a:sym typeface="Nunito"/>
              </a:rPr>
              <a:t>o</a:t>
            </a:r>
            <a:r>
              <a:rPr lang="en">
                <a:latin typeface="Nunito"/>
                <a:ea typeface="Nunito"/>
                <a:cs typeface="Nunito"/>
                <a:sym typeface="Nunito"/>
              </a:rPr>
              <a:t>nderla (filtrar, agrupar, colapsar)</a:t>
            </a:r>
            <a:endParaRPr>
              <a:latin typeface="Nunito"/>
              <a:ea typeface="Nunito"/>
              <a:cs typeface="Nunito"/>
              <a:sym typeface="Nunito"/>
            </a:endParaRPr>
          </a:p>
          <a:p>
            <a:pPr indent="0" lvl="0" marL="0" rtl="0" algn="l">
              <a:lnSpc>
                <a:spcPct val="150000"/>
              </a:lnSpc>
              <a:spcBef>
                <a:spcPts val="0"/>
              </a:spcBef>
              <a:spcAft>
                <a:spcPts val="0"/>
              </a:spcAft>
              <a:buNone/>
            </a:pPr>
            <a:r>
              <a:t/>
            </a:r>
            <a:endParaRPr>
              <a:latin typeface="Nunito"/>
              <a:ea typeface="Nunito"/>
              <a:cs typeface="Nunito"/>
              <a:sym typeface="Nunito"/>
            </a:endParaRPr>
          </a:p>
          <a:p>
            <a:pPr indent="0" lvl="0" marL="0" rtl="0" algn="l">
              <a:lnSpc>
                <a:spcPct val="150000"/>
              </a:lnSpc>
              <a:spcBef>
                <a:spcPts val="0"/>
              </a:spcBef>
              <a:spcAft>
                <a:spcPts val="0"/>
              </a:spcAft>
              <a:buNone/>
            </a:pPr>
            <a:r>
              <a:rPr b="1" lang="en">
                <a:latin typeface="Nunito"/>
                <a:ea typeface="Nunito"/>
                <a:cs typeface="Nunito"/>
                <a:sym typeface="Nunito"/>
              </a:rPr>
              <a:t>Ejemplo</a:t>
            </a:r>
            <a:r>
              <a:rPr lang="en">
                <a:latin typeface="Nunito"/>
                <a:ea typeface="Nunito"/>
                <a:cs typeface="Nunito"/>
                <a:sym typeface="Nunito"/>
              </a:rPr>
              <a:t>: ¿Hay más personas etiquetadas como visitante en fin de semana?</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b="1" lang="en">
                <a:latin typeface="Nunito"/>
                <a:ea typeface="Nunito"/>
                <a:cs typeface="Nunito"/>
                <a:sym typeface="Nunito"/>
              </a:rPr>
              <a:t>Filtrar</a:t>
            </a:r>
            <a:r>
              <a:rPr lang="en">
                <a:latin typeface="Nunito"/>
                <a:ea typeface="Nunito"/>
                <a:cs typeface="Nunito"/>
                <a:sym typeface="Nunito"/>
              </a:rPr>
              <a:t>: Obtener los registros en días sábado y domingo (day_tz)</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b="1" lang="en">
                <a:latin typeface="Nunito"/>
                <a:ea typeface="Nunito"/>
                <a:cs typeface="Nunito"/>
                <a:sym typeface="Nunito"/>
              </a:rPr>
              <a:t>Agrupar</a:t>
            </a:r>
            <a:r>
              <a:rPr lang="en">
                <a:latin typeface="Nunito"/>
                <a:ea typeface="Nunito"/>
                <a:cs typeface="Nunito"/>
                <a:sym typeface="Nunito"/>
              </a:rPr>
              <a:t>: Visitantes y no visitantes (visitor)</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AutoNum type="arabicPeriod"/>
            </a:pPr>
            <a:r>
              <a:rPr b="1" lang="en">
                <a:latin typeface="Nunito"/>
                <a:ea typeface="Nunito"/>
                <a:cs typeface="Nunito"/>
                <a:sym typeface="Nunito"/>
              </a:rPr>
              <a:t>Colapsar</a:t>
            </a:r>
            <a:r>
              <a:rPr lang="en">
                <a:latin typeface="Nunito"/>
                <a:ea typeface="Nunito"/>
                <a:cs typeface="Nunito"/>
                <a:sym typeface="Nunito"/>
              </a:rPr>
              <a:t>: Contar cuántos registros hay en cada grupo (count)</a:t>
            </a:r>
            <a:endParaRPr>
              <a:latin typeface="Nunito"/>
              <a:ea typeface="Nunito"/>
              <a:cs typeface="Nunito"/>
              <a:sym typeface="Nunito"/>
            </a:endParaRPr>
          </a:p>
        </p:txBody>
      </p:sp>
      <p:pic>
        <p:nvPicPr>
          <p:cNvPr id="443" name="Google Shape;443;p89"/>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90"/>
          <p:cNvSpPr txBox="1"/>
          <p:nvPr/>
        </p:nvSpPr>
        <p:spPr>
          <a:xfrm>
            <a:off x="2168700" y="263275"/>
            <a:ext cx="4806600" cy="9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Actividad</a:t>
            </a:r>
            <a:endParaRPr sz="2200">
              <a:solidFill>
                <a:srgbClr val="441848"/>
              </a:solidFill>
              <a:latin typeface="Montserrat"/>
              <a:ea typeface="Montserrat"/>
              <a:cs typeface="Montserrat"/>
              <a:sym typeface="Montserrat"/>
            </a:endParaRPr>
          </a:p>
        </p:txBody>
      </p:sp>
      <p:pic>
        <p:nvPicPr>
          <p:cNvPr id="449" name="Google Shape;449;p9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50" name="Google Shape;450;p90"/>
          <p:cNvSpPr txBox="1"/>
          <p:nvPr/>
        </p:nvSpPr>
        <p:spPr>
          <a:xfrm>
            <a:off x="430350" y="1408200"/>
            <a:ext cx="8283300" cy="301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latin typeface="Nunito"/>
                <a:ea typeface="Nunito"/>
                <a:cs typeface="Nunito"/>
                <a:sym typeface="Nunito"/>
              </a:rPr>
              <a:t>V</a:t>
            </a:r>
            <a:r>
              <a:rPr lang="en" sz="1600">
                <a:latin typeface="Nunito"/>
                <a:ea typeface="Nunito"/>
                <a:cs typeface="Nunito"/>
                <a:sym typeface="Nunito"/>
              </a:rPr>
              <a:t>amos a identificar una base de datos que nos interese y para nuestra base de datos habrá que identificar:</a:t>
            </a:r>
            <a:endParaRPr sz="1600">
              <a:latin typeface="Nunito"/>
              <a:ea typeface="Nunito"/>
              <a:cs typeface="Nunito"/>
              <a:sym typeface="Nunito"/>
            </a:endParaRPr>
          </a:p>
          <a:p>
            <a:pPr indent="0" lvl="0" marL="0" rtl="0" algn="l">
              <a:lnSpc>
                <a:spcPct val="150000"/>
              </a:lnSpc>
              <a:spcBef>
                <a:spcPts val="0"/>
              </a:spcBef>
              <a:spcAft>
                <a:spcPts val="0"/>
              </a:spcAft>
              <a:buNone/>
            </a:pPr>
            <a:r>
              <a:t/>
            </a:r>
            <a:endParaRPr sz="1600">
              <a:latin typeface="Nunito"/>
              <a:ea typeface="Nunito"/>
              <a:cs typeface="Nunito"/>
              <a:sym typeface="Nunito"/>
            </a:endParaRPr>
          </a:p>
          <a:p>
            <a:pPr indent="-330200" lvl="0" marL="457200" rtl="0" algn="l">
              <a:lnSpc>
                <a:spcPct val="150000"/>
              </a:lnSpc>
              <a:spcBef>
                <a:spcPts val="0"/>
              </a:spcBef>
              <a:spcAft>
                <a:spcPts val="0"/>
              </a:spcAft>
              <a:buSzPts val="1600"/>
              <a:buFont typeface="Nunito"/>
              <a:buChar char="-"/>
            </a:pPr>
            <a:r>
              <a:rPr lang="en" sz="1600">
                <a:latin typeface="Nunito"/>
                <a:ea typeface="Nunito"/>
                <a:cs typeface="Nunito"/>
                <a:sym typeface="Nunito"/>
              </a:rPr>
              <a:t>El formato</a:t>
            </a:r>
            <a:endParaRPr sz="1600">
              <a:latin typeface="Nunito"/>
              <a:ea typeface="Nunito"/>
              <a:cs typeface="Nunito"/>
              <a:sym typeface="Nunito"/>
            </a:endParaRPr>
          </a:p>
          <a:p>
            <a:pPr indent="-330200" lvl="0" marL="457200" rtl="0" algn="l">
              <a:lnSpc>
                <a:spcPct val="150000"/>
              </a:lnSpc>
              <a:spcBef>
                <a:spcPts val="0"/>
              </a:spcBef>
              <a:spcAft>
                <a:spcPts val="0"/>
              </a:spcAft>
              <a:buSzPts val="1600"/>
              <a:buFont typeface="Nunito"/>
              <a:buChar char="-"/>
            </a:pPr>
            <a:r>
              <a:rPr lang="en" sz="1600">
                <a:latin typeface="Nunito"/>
                <a:ea typeface="Nunito"/>
                <a:cs typeface="Nunito"/>
                <a:sym typeface="Nunito"/>
              </a:rPr>
              <a:t>Variables y tipo de variables</a:t>
            </a:r>
            <a:endParaRPr sz="1600">
              <a:latin typeface="Nunito"/>
              <a:ea typeface="Nunito"/>
              <a:cs typeface="Nunito"/>
              <a:sym typeface="Nunito"/>
            </a:endParaRPr>
          </a:p>
          <a:p>
            <a:pPr indent="-330200" lvl="0" marL="457200" rtl="0" algn="l">
              <a:lnSpc>
                <a:spcPct val="150000"/>
              </a:lnSpc>
              <a:spcBef>
                <a:spcPts val="0"/>
              </a:spcBef>
              <a:spcAft>
                <a:spcPts val="0"/>
              </a:spcAft>
              <a:buSzPts val="1600"/>
              <a:buFont typeface="Nunito"/>
              <a:buChar char="-"/>
            </a:pPr>
            <a:r>
              <a:rPr lang="en" sz="1600">
                <a:latin typeface="Nunito"/>
                <a:ea typeface="Nunito"/>
                <a:cs typeface="Nunito"/>
                <a:sym typeface="Nunito"/>
              </a:rPr>
              <a:t>Generar 5 preguntas.  Cada pregunta irá acompañada de la descripción de los 3 pasos para responderla (filtrar, agrupar, colapsar)</a:t>
            </a:r>
            <a:endParaRPr sz="1600">
              <a:latin typeface="Nunito"/>
              <a:ea typeface="Nunito"/>
              <a:cs typeface="Nunito"/>
              <a:sym typeface="Nunito"/>
            </a:endParaRPr>
          </a:p>
        </p:txBody>
      </p:sp>
      <p:pic>
        <p:nvPicPr>
          <p:cNvPr id="451" name="Google Shape;451;p90"/>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64"/>
          <p:cNvPicPr preferRelativeResize="0"/>
          <p:nvPr/>
        </p:nvPicPr>
        <p:blipFill>
          <a:blip r:embed="rId3">
            <a:alphaModFix/>
          </a:blip>
          <a:stretch>
            <a:fillRect/>
          </a:stretch>
        </p:blipFill>
        <p:spPr>
          <a:xfrm flipH="1">
            <a:off x="6477000" y="597660"/>
            <a:ext cx="2650150" cy="3402840"/>
          </a:xfrm>
          <a:prstGeom prst="rect">
            <a:avLst/>
          </a:prstGeom>
          <a:noFill/>
          <a:ln>
            <a:noFill/>
          </a:ln>
        </p:spPr>
      </p:pic>
      <p:sp>
        <p:nvSpPr>
          <p:cNvPr id="246" name="Google Shape;246;p64"/>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sp>
        <p:nvSpPr>
          <p:cNvPr id="247" name="Google Shape;247;p64"/>
          <p:cNvSpPr txBox="1"/>
          <p:nvPr/>
        </p:nvSpPr>
        <p:spPr>
          <a:xfrm>
            <a:off x="548850" y="1049400"/>
            <a:ext cx="6789000" cy="361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1F1F1F"/>
                </a:solidFill>
                <a:highlight>
                  <a:srgbClr val="FFFFFF"/>
                </a:highlight>
                <a:latin typeface="Montserrat"/>
                <a:ea typeface="Montserrat"/>
                <a:cs typeface="Montserrat"/>
                <a:sym typeface="Montserrat"/>
              </a:rPr>
              <a:t>6:30 - 6:35</a:t>
            </a:r>
            <a:r>
              <a:rPr b="1" lang="en" sz="1600">
                <a:solidFill>
                  <a:srgbClr val="1F1F1F"/>
                </a:solidFill>
                <a:highlight>
                  <a:srgbClr val="FFFFFF"/>
                </a:highlight>
                <a:latin typeface="Montserrat"/>
                <a:ea typeface="Montserrat"/>
                <a:cs typeface="Montserrat"/>
                <a:sym typeface="Montserrat"/>
              </a:rPr>
              <a:t> </a:t>
            </a:r>
            <a:r>
              <a:rPr lang="en" sz="1600">
                <a:solidFill>
                  <a:srgbClr val="1F1F1F"/>
                </a:solidFill>
                <a:highlight>
                  <a:srgbClr val="FFFFFF"/>
                </a:highlight>
                <a:latin typeface="Montserrat"/>
                <a:ea typeface="Montserrat"/>
                <a:cs typeface="Montserrat"/>
                <a:sym typeface="Montserrat"/>
              </a:rPr>
              <a:t>PM</a:t>
            </a:r>
            <a:r>
              <a:rPr b="1" lang="en" sz="1600">
                <a:solidFill>
                  <a:srgbClr val="1F1F1F"/>
                </a:solidFill>
                <a:highlight>
                  <a:srgbClr val="FFFFFF"/>
                </a:highlight>
                <a:latin typeface="Montserrat"/>
                <a:ea typeface="Montserrat"/>
                <a:cs typeface="Montserrat"/>
                <a:sym typeface="Montserrat"/>
              </a:rPr>
              <a:t> Saludos </a:t>
            </a:r>
            <a:r>
              <a:rPr lang="en" sz="1600">
                <a:solidFill>
                  <a:srgbClr val="1F1F1F"/>
                </a:solidFill>
                <a:highlight>
                  <a:srgbClr val="FFFFFF"/>
                </a:highlight>
                <a:latin typeface="Montserrat"/>
                <a:ea typeface="Montserrat"/>
                <a:cs typeface="Montserrat"/>
                <a:sym typeface="Montserrat"/>
              </a:rPr>
              <a:t>y</a:t>
            </a:r>
            <a:r>
              <a:rPr b="1" lang="en" sz="1600">
                <a:solidFill>
                  <a:srgbClr val="1F1F1F"/>
                </a:solidFill>
                <a:highlight>
                  <a:srgbClr val="FFFFFF"/>
                </a:highlight>
                <a:latin typeface="Montserrat"/>
                <a:ea typeface="Montserrat"/>
                <a:cs typeface="Montserrat"/>
                <a:sym typeface="Montserrat"/>
              </a:rPr>
              <a:t> anuncios.</a:t>
            </a:r>
            <a:endParaRPr b="1" sz="16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600">
                <a:solidFill>
                  <a:srgbClr val="1F1F1F"/>
                </a:solidFill>
                <a:highlight>
                  <a:schemeClr val="lt1"/>
                </a:highlight>
                <a:latin typeface="Montserrat"/>
                <a:ea typeface="Montserrat"/>
                <a:cs typeface="Montserrat"/>
                <a:sym typeface="Montserrat"/>
              </a:rPr>
              <a:t>6:35 - 6:40</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 </a:t>
            </a:r>
            <a:r>
              <a:rPr b="1" lang="en" sz="1600">
                <a:solidFill>
                  <a:srgbClr val="1F1F1F"/>
                </a:solidFill>
                <a:highlight>
                  <a:schemeClr val="lt1"/>
                </a:highlight>
                <a:latin typeface="Montserrat"/>
                <a:ea typeface="Montserrat"/>
                <a:cs typeface="Montserrat"/>
                <a:sym typeface="Montserrat"/>
              </a:rPr>
              <a:t>Objetivos </a:t>
            </a:r>
            <a:r>
              <a:rPr lang="en" sz="1600">
                <a:solidFill>
                  <a:srgbClr val="1F1F1F"/>
                </a:solidFill>
                <a:highlight>
                  <a:schemeClr val="lt1"/>
                </a:highlight>
                <a:latin typeface="Montserrat"/>
                <a:ea typeface="Montserrat"/>
                <a:cs typeface="Montserrat"/>
                <a:sym typeface="Montserrat"/>
              </a:rPr>
              <a:t>de</a:t>
            </a:r>
            <a:r>
              <a:rPr b="1" lang="en" sz="1600">
                <a:solidFill>
                  <a:srgbClr val="1F1F1F"/>
                </a:solidFill>
                <a:highlight>
                  <a:schemeClr val="lt1"/>
                </a:highlight>
                <a:latin typeface="Montserrat"/>
                <a:ea typeface="Montserrat"/>
                <a:cs typeface="Montserrat"/>
                <a:sym typeface="Montserrat"/>
              </a:rPr>
              <a:t> aprendizaje.</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6:40 - 8:00</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 Presentación:</a:t>
            </a:r>
            <a:r>
              <a:rPr b="1" lang="en" sz="1600">
                <a:solidFill>
                  <a:srgbClr val="1F1F1F"/>
                </a:solidFill>
                <a:highlight>
                  <a:schemeClr val="lt1"/>
                </a:highlight>
                <a:latin typeface="Montserrat"/>
                <a:ea typeface="Montserrat"/>
                <a:cs typeface="Montserrat"/>
                <a:sym typeface="Montserrat"/>
              </a:rPr>
              <a:t> Cómo hacer preguntas relevantes.</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8:00 - 8:15</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 </a:t>
            </a:r>
            <a:r>
              <a:rPr b="1" lang="en" sz="1600">
                <a:solidFill>
                  <a:srgbClr val="1F1F1F"/>
                </a:solidFill>
                <a:highlight>
                  <a:schemeClr val="lt1"/>
                </a:highlight>
                <a:latin typeface="Montserrat"/>
                <a:ea typeface="Montserrat"/>
                <a:cs typeface="Montserrat"/>
                <a:sym typeface="Montserrat"/>
              </a:rPr>
              <a:t>BREAK. </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8:15 - 9:05</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Actividad por equipos: </a:t>
            </a:r>
            <a:r>
              <a:rPr b="1" lang="en" sz="1600">
                <a:solidFill>
                  <a:srgbClr val="1F1F1F"/>
                </a:solidFill>
                <a:highlight>
                  <a:schemeClr val="lt1"/>
                </a:highlight>
                <a:latin typeface="Montserrat"/>
                <a:ea typeface="Montserrat"/>
                <a:cs typeface="Montserrat"/>
                <a:sym typeface="Montserrat"/>
              </a:rPr>
              <a:t>Haciendo preguntas.</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9:05 - 9:10</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a:t>
            </a:r>
            <a:r>
              <a:rPr b="1" lang="en" sz="1600">
                <a:solidFill>
                  <a:srgbClr val="1F1F1F"/>
                </a:solidFill>
                <a:highlight>
                  <a:schemeClr val="lt1"/>
                </a:highlight>
                <a:latin typeface="Montserrat"/>
                <a:ea typeface="Montserrat"/>
                <a:cs typeface="Montserrat"/>
                <a:sym typeface="Montserrat"/>
              </a:rPr>
              <a:t> Compartir </a:t>
            </a:r>
            <a:r>
              <a:rPr lang="en" sz="1600">
                <a:solidFill>
                  <a:srgbClr val="1F1F1F"/>
                </a:solidFill>
                <a:highlight>
                  <a:schemeClr val="lt1"/>
                </a:highlight>
                <a:latin typeface="Montserrat"/>
                <a:ea typeface="Montserrat"/>
                <a:cs typeface="Montserrat"/>
                <a:sym typeface="Montserrat"/>
              </a:rPr>
              <a:t>resultados de la actividad.</a:t>
            </a:r>
            <a:r>
              <a:rPr b="1" lang="en" sz="1600">
                <a:solidFill>
                  <a:srgbClr val="1F1F1F"/>
                </a:solidFill>
                <a:highlight>
                  <a:schemeClr val="lt1"/>
                </a:highlight>
                <a:latin typeface="Montserrat"/>
                <a:ea typeface="Montserrat"/>
                <a:cs typeface="Montserrat"/>
                <a:sym typeface="Montserrat"/>
              </a:rPr>
              <a:t> </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9:10 - 9:25</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a:t>
            </a:r>
            <a:r>
              <a:rPr b="1" lang="en" sz="1600">
                <a:solidFill>
                  <a:srgbClr val="1F1F1F"/>
                </a:solidFill>
                <a:highlight>
                  <a:schemeClr val="lt1"/>
                </a:highlight>
                <a:latin typeface="Montserrat"/>
                <a:ea typeface="Montserrat"/>
                <a:cs typeface="Montserrat"/>
                <a:sym typeface="Montserrat"/>
              </a:rPr>
              <a:t> </a:t>
            </a:r>
            <a:r>
              <a:rPr lang="en" sz="1600">
                <a:solidFill>
                  <a:schemeClr val="dk1"/>
                </a:solidFill>
                <a:latin typeface="Montserrat"/>
                <a:ea typeface="Montserrat"/>
                <a:cs typeface="Montserrat"/>
                <a:sym typeface="Montserrat"/>
              </a:rPr>
              <a:t>Caso: </a:t>
            </a:r>
            <a:r>
              <a:rPr b="1" lang="en" sz="1600">
                <a:solidFill>
                  <a:schemeClr val="dk1"/>
                </a:solidFill>
                <a:latin typeface="Montserrat"/>
                <a:ea typeface="Montserrat"/>
                <a:cs typeface="Montserrat"/>
                <a:sym typeface="Montserrat"/>
              </a:rPr>
              <a:t>Predicción de daño en un motor de avión!</a:t>
            </a:r>
            <a:endParaRPr b="1" sz="16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600">
                <a:solidFill>
                  <a:srgbClr val="1F1F1F"/>
                </a:solidFill>
                <a:highlight>
                  <a:schemeClr val="lt1"/>
                </a:highlight>
                <a:latin typeface="Montserrat"/>
                <a:ea typeface="Montserrat"/>
                <a:cs typeface="Montserrat"/>
                <a:sym typeface="Montserrat"/>
              </a:rPr>
              <a:t>9:25 - 9:30 PM</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Wrapping up.</a:t>
            </a:r>
            <a:endParaRPr b="1" sz="16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700">
              <a:solidFill>
                <a:srgbClr val="1F1F1F"/>
              </a:solidFill>
              <a:highlight>
                <a:schemeClr val="lt1"/>
              </a:highlight>
              <a:latin typeface="Montserrat"/>
              <a:ea typeface="Montserrat"/>
              <a:cs typeface="Montserrat"/>
              <a:sym typeface="Montserrat"/>
            </a:endParaRPr>
          </a:p>
        </p:txBody>
      </p:sp>
      <p:pic>
        <p:nvPicPr>
          <p:cNvPr id="248" name="Google Shape;248;p6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91"/>
          <p:cNvSpPr txBox="1"/>
          <p:nvPr/>
        </p:nvSpPr>
        <p:spPr>
          <a:xfrm>
            <a:off x="154775" y="263275"/>
            <a:ext cx="88020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Fuentes de datos abiertos:</a:t>
            </a:r>
            <a:endParaRPr b="1" sz="3600">
              <a:solidFill>
                <a:srgbClr val="441848"/>
              </a:solidFill>
              <a:latin typeface="Montserrat"/>
              <a:ea typeface="Montserrat"/>
              <a:cs typeface="Montserrat"/>
              <a:sym typeface="Montserrat"/>
            </a:endParaRPr>
          </a:p>
        </p:txBody>
      </p:sp>
      <p:pic>
        <p:nvPicPr>
          <p:cNvPr id="457" name="Google Shape;457;p9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58" name="Google Shape;458;p91"/>
          <p:cNvSpPr txBox="1"/>
          <p:nvPr/>
        </p:nvSpPr>
        <p:spPr>
          <a:xfrm>
            <a:off x="492800" y="971675"/>
            <a:ext cx="8322600" cy="4066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Font typeface="Nunito"/>
              <a:buChar char="●"/>
            </a:pPr>
            <a:r>
              <a:rPr lang="en" sz="1300" u="sng">
                <a:solidFill>
                  <a:schemeClr val="hlink"/>
                </a:solidFill>
                <a:hlinkClick r:id="rId4"/>
              </a:rPr>
              <a:t>Google dataset search</a:t>
            </a:r>
            <a:endParaRPr sz="1300"/>
          </a:p>
          <a:p>
            <a:pPr indent="-311150" lvl="0" marL="457200" rtl="0" algn="l">
              <a:lnSpc>
                <a:spcPct val="115000"/>
              </a:lnSpc>
              <a:spcBef>
                <a:spcPts val="0"/>
              </a:spcBef>
              <a:spcAft>
                <a:spcPts val="0"/>
              </a:spcAft>
              <a:buSzPts val="1300"/>
              <a:buFont typeface="Nunito"/>
              <a:buChar char="●"/>
            </a:pPr>
            <a:r>
              <a:rPr lang="en" sz="1300" u="sng">
                <a:solidFill>
                  <a:schemeClr val="hlink"/>
                </a:solidFill>
                <a:hlinkClick r:id="rId5"/>
              </a:rPr>
              <a:t>World Bank Open Data</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6"/>
              </a:rPr>
              <a:t>WHO (World Health Organization) — Open data repository</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7"/>
              </a:rPr>
              <a:t>Google Public Data Explorer</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8"/>
              </a:rPr>
              <a:t>Registry of Open Data on AWS (RODA)</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9"/>
              </a:rPr>
              <a:t>FiveThirtyEight</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0"/>
              </a:rPr>
              <a:t>U.S. Census Bureau</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1"/>
              </a:rPr>
              <a:t>Data.gov</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2"/>
              </a:rPr>
              <a:t>DBpedia</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3"/>
              </a:rPr>
              <a:t>Yelp Open Datasets</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4"/>
              </a:rPr>
              <a:t>UNICEF Dataset</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5"/>
              </a:rPr>
              <a:t>Kaggle</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6"/>
              </a:rPr>
              <a:t>UCI Machine Learning Repository</a:t>
            </a:r>
            <a:endParaRPr sz="1300"/>
          </a:p>
          <a:p>
            <a:pPr indent="-311150" lvl="0" marL="457200" rtl="0" algn="l">
              <a:lnSpc>
                <a:spcPct val="115000"/>
              </a:lnSpc>
              <a:spcBef>
                <a:spcPts val="0"/>
              </a:spcBef>
              <a:spcAft>
                <a:spcPts val="0"/>
              </a:spcAft>
              <a:buSzPts val="1300"/>
              <a:buFont typeface="Nunito"/>
              <a:buChar char="●"/>
            </a:pPr>
            <a:r>
              <a:rPr lang="en" sz="1300" u="sng">
                <a:solidFill>
                  <a:schemeClr val="hlink"/>
                </a:solidFill>
                <a:latin typeface="Nunito"/>
                <a:ea typeface="Nunito"/>
                <a:cs typeface="Nunito"/>
                <a:sym typeface="Nunito"/>
                <a:hlinkClick r:id="rId17"/>
              </a:rPr>
              <a:t>Awesome Public Datasets Repository</a:t>
            </a:r>
            <a:endParaRPr sz="1300">
              <a:latin typeface="Nunito"/>
              <a:ea typeface="Nunito"/>
              <a:cs typeface="Nunito"/>
              <a:sym typeface="Nunito"/>
            </a:endParaRPr>
          </a:p>
          <a:p>
            <a:pPr indent="-311150" lvl="0" marL="457200" rtl="0" algn="l">
              <a:lnSpc>
                <a:spcPct val="115000"/>
              </a:lnSpc>
              <a:spcBef>
                <a:spcPts val="0"/>
              </a:spcBef>
              <a:spcAft>
                <a:spcPts val="0"/>
              </a:spcAft>
              <a:buSzPts val="1300"/>
              <a:buFont typeface="Nunito"/>
              <a:buChar char="●"/>
            </a:pPr>
            <a:r>
              <a:rPr lang="en" sz="1300" u="sng">
                <a:solidFill>
                  <a:schemeClr val="hlink"/>
                </a:solidFill>
                <a:latin typeface="Nunito"/>
                <a:ea typeface="Nunito"/>
                <a:cs typeface="Nunito"/>
                <a:sym typeface="Nunito"/>
                <a:hlinkClick r:id="rId18"/>
              </a:rPr>
              <a:t>DataVerse</a:t>
            </a:r>
            <a:endParaRPr sz="1300">
              <a:latin typeface="Nunito"/>
              <a:ea typeface="Nunito"/>
              <a:cs typeface="Nunito"/>
              <a:sym typeface="Nunito"/>
            </a:endParaRPr>
          </a:p>
          <a:p>
            <a:pPr indent="-311150" lvl="0" marL="457200" rtl="0" algn="l">
              <a:lnSpc>
                <a:spcPct val="115000"/>
              </a:lnSpc>
              <a:spcBef>
                <a:spcPts val="0"/>
              </a:spcBef>
              <a:spcAft>
                <a:spcPts val="0"/>
              </a:spcAft>
              <a:buSzPts val="1300"/>
              <a:buFont typeface="Nunito"/>
              <a:buChar char="●"/>
            </a:pPr>
            <a:r>
              <a:rPr lang="en" sz="1300" u="sng">
                <a:solidFill>
                  <a:schemeClr val="hlink"/>
                </a:solidFill>
                <a:latin typeface="Nunito"/>
                <a:ea typeface="Nunito"/>
                <a:cs typeface="Nunito"/>
                <a:sym typeface="Nunito"/>
                <a:hlinkClick r:id="rId19"/>
              </a:rPr>
              <a:t>datos.gob.mx</a:t>
            </a:r>
            <a:endParaRPr sz="1300">
              <a:latin typeface="Nunito"/>
              <a:ea typeface="Nunito"/>
              <a:cs typeface="Nunito"/>
              <a:sym typeface="Nunito"/>
            </a:endParaRPr>
          </a:p>
          <a:p>
            <a:pPr indent="0" lvl="0" marL="0" rtl="0" algn="l">
              <a:lnSpc>
                <a:spcPct val="115000"/>
              </a:lnSpc>
              <a:spcBef>
                <a:spcPts val="0"/>
              </a:spcBef>
              <a:spcAft>
                <a:spcPts val="0"/>
              </a:spcAft>
              <a:buNone/>
            </a:pPr>
            <a:r>
              <a:t/>
            </a:r>
            <a:endParaRPr sz="1300">
              <a:latin typeface="Nunito"/>
              <a:ea typeface="Nunito"/>
              <a:cs typeface="Nunito"/>
              <a:sym typeface="Nunito"/>
            </a:endParaRPr>
          </a:p>
        </p:txBody>
      </p:sp>
      <p:pic>
        <p:nvPicPr>
          <p:cNvPr id="459" name="Google Shape;459;p91"/>
          <p:cNvPicPr preferRelativeResize="0"/>
          <p:nvPr/>
        </p:nvPicPr>
        <p:blipFill>
          <a:blip r:embed="rId20">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sp>
        <p:nvSpPr>
          <p:cNvPr id="464" name="Google Shape;464;p92"/>
          <p:cNvSpPr txBox="1"/>
          <p:nvPr/>
        </p:nvSpPr>
        <p:spPr>
          <a:xfrm>
            <a:off x="0" y="466710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CRISP-DM 1.0. Step-by-step data mining guide: </a:t>
            </a:r>
            <a:r>
              <a:rPr lang="en" u="sng">
                <a:solidFill>
                  <a:schemeClr val="hlink"/>
                </a:solidFill>
                <a:hlinkClick r:id="rId3"/>
              </a:rPr>
              <a:t>https://www.the-modeling-agency.com/crisp-dm.pdf</a:t>
            </a:r>
            <a:endParaRPr sz="500">
              <a:solidFill>
                <a:schemeClr val="dk1"/>
              </a:solidFill>
            </a:endParaRPr>
          </a:p>
        </p:txBody>
      </p:sp>
      <p:sp>
        <p:nvSpPr>
          <p:cNvPr id="465" name="Google Shape;465;p92"/>
          <p:cNvSpPr txBox="1"/>
          <p:nvPr/>
        </p:nvSpPr>
        <p:spPr>
          <a:xfrm>
            <a:off x="482225" y="442150"/>
            <a:ext cx="8202600" cy="6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8E7CC3"/>
                </a:solidFill>
                <a:latin typeface="Montserrat"/>
                <a:ea typeface="Montserrat"/>
                <a:cs typeface="Montserrat"/>
                <a:sym typeface="Montserrat"/>
              </a:rPr>
              <a:t>CRISP-DM</a:t>
            </a:r>
            <a:endParaRPr b="1" sz="2300">
              <a:solidFill>
                <a:srgbClr val="8E7CC3"/>
              </a:solidFill>
              <a:latin typeface="Montserrat"/>
              <a:ea typeface="Montserrat"/>
              <a:cs typeface="Montserrat"/>
              <a:sym typeface="Montserrat"/>
            </a:endParaRPr>
          </a:p>
        </p:txBody>
      </p:sp>
      <p:pic>
        <p:nvPicPr>
          <p:cNvPr id="466" name="Google Shape;466;p92"/>
          <p:cNvPicPr preferRelativeResize="0"/>
          <p:nvPr/>
        </p:nvPicPr>
        <p:blipFill>
          <a:blip r:embed="rId4">
            <a:alphaModFix/>
          </a:blip>
          <a:stretch>
            <a:fillRect/>
          </a:stretch>
        </p:blipFill>
        <p:spPr>
          <a:xfrm>
            <a:off x="1448700" y="1274050"/>
            <a:ext cx="6246601" cy="3240650"/>
          </a:xfrm>
          <a:prstGeom prst="rect">
            <a:avLst/>
          </a:prstGeom>
          <a:noFill/>
          <a:ln>
            <a:noFill/>
          </a:ln>
        </p:spPr>
      </p:pic>
      <p:pic>
        <p:nvPicPr>
          <p:cNvPr id="467" name="Google Shape;467;p92"/>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93"/>
          <p:cNvSpPr txBox="1"/>
          <p:nvPr/>
        </p:nvSpPr>
        <p:spPr>
          <a:xfrm>
            <a:off x="482225" y="4667100"/>
            <a:ext cx="83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CRISP-DM 1.0. Step-by-step data mining guide: </a:t>
            </a:r>
            <a:r>
              <a:rPr lang="en" sz="1000" u="sng">
                <a:solidFill>
                  <a:schemeClr val="hlink"/>
                </a:solidFill>
                <a:hlinkClick r:id="rId3"/>
              </a:rPr>
              <a:t>https://www.the-modeling-agency.com/crisp-dm.pdf</a:t>
            </a:r>
            <a:endParaRPr sz="1000">
              <a:solidFill>
                <a:schemeClr val="dk1"/>
              </a:solidFill>
            </a:endParaRPr>
          </a:p>
        </p:txBody>
      </p:sp>
      <p:pic>
        <p:nvPicPr>
          <p:cNvPr id="473" name="Google Shape;473;p9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74" name="Google Shape;474;p93"/>
          <p:cNvPicPr preferRelativeResize="0"/>
          <p:nvPr/>
        </p:nvPicPr>
        <p:blipFill>
          <a:blip r:embed="rId5">
            <a:alphaModFix/>
          </a:blip>
          <a:stretch>
            <a:fillRect/>
          </a:stretch>
        </p:blipFill>
        <p:spPr>
          <a:xfrm>
            <a:off x="2806349" y="1121650"/>
            <a:ext cx="3895315" cy="3545450"/>
          </a:xfrm>
          <a:prstGeom prst="rect">
            <a:avLst/>
          </a:prstGeom>
          <a:noFill/>
          <a:ln>
            <a:noFill/>
          </a:ln>
        </p:spPr>
      </p:pic>
      <p:sp>
        <p:nvSpPr>
          <p:cNvPr id="475" name="Google Shape;475;p93"/>
          <p:cNvSpPr txBox="1"/>
          <p:nvPr/>
        </p:nvSpPr>
        <p:spPr>
          <a:xfrm>
            <a:off x="482225" y="442150"/>
            <a:ext cx="8202600" cy="67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8E7CC3"/>
                </a:solidFill>
                <a:latin typeface="Montserrat"/>
                <a:ea typeface="Montserrat"/>
                <a:cs typeface="Montserrat"/>
                <a:sym typeface="Montserrat"/>
              </a:rPr>
              <a:t>CRISP-DM</a:t>
            </a:r>
            <a:endParaRPr b="1" sz="2300">
              <a:solidFill>
                <a:srgbClr val="8E7CC3"/>
              </a:solidFill>
              <a:latin typeface="Montserrat"/>
              <a:ea typeface="Montserrat"/>
              <a:cs typeface="Montserrat"/>
              <a:sym typeface="Montserrat"/>
            </a:endParaRPr>
          </a:p>
          <a:p>
            <a:pPr indent="0" lvl="0" marL="0" rtl="0" algn="l">
              <a:spcBef>
                <a:spcPts val="0"/>
              </a:spcBef>
              <a:spcAft>
                <a:spcPts val="0"/>
              </a:spcAft>
              <a:buNone/>
            </a:pPr>
            <a:r>
              <a:rPr lang="en" sz="1100">
                <a:solidFill>
                  <a:srgbClr val="B4A7D6"/>
                </a:solidFill>
                <a:highlight>
                  <a:srgbClr val="FFFFFF"/>
                </a:highlight>
                <a:latin typeface="Google Sans"/>
                <a:ea typeface="Google Sans"/>
                <a:cs typeface="Google Sans"/>
                <a:sym typeface="Google Sans"/>
              </a:rPr>
              <a:t>Cross-industry standard process for data mining</a:t>
            </a:r>
            <a:endParaRPr b="1" sz="2300">
              <a:solidFill>
                <a:srgbClr val="B4A7D6"/>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94"/>
          <p:cNvPicPr preferRelativeResize="0"/>
          <p:nvPr/>
        </p:nvPicPr>
        <p:blipFill>
          <a:blip r:embed="rId3">
            <a:alphaModFix/>
          </a:blip>
          <a:stretch>
            <a:fillRect/>
          </a:stretch>
        </p:blipFill>
        <p:spPr>
          <a:xfrm>
            <a:off x="418050" y="0"/>
            <a:ext cx="8155489" cy="4667100"/>
          </a:xfrm>
          <a:prstGeom prst="rect">
            <a:avLst/>
          </a:prstGeom>
          <a:noFill/>
          <a:ln>
            <a:noFill/>
          </a:ln>
        </p:spPr>
      </p:pic>
      <p:pic>
        <p:nvPicPr>
          <p:cNvPr id="481" name="Google Shape;481;p94"/>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482" name="Google Shape;482;p94"/>
          <p:cNvSpPr txBox="1"/>
          <p:nvPr/>
        </p:nvSpPr>
        <p:spPr>
          <a:xfrm>
            <a:off x="482225" y="4667100"/>
            <a:ext cx="83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CRISP-DM 1.0. Step-by-step data mining guide: </a:t>
            </a:r>
            <a:r>
              <a:rPr lang="en" sz="1000" u="sng">
                <a:solidFill>
                  <a:schemeClr val="hlink"/>
                </a:solidFill>
                <a:hlinkClick r:id="rId5"/>
              </a:rPr>
              <a:t>https://www.the-modeling-agency.com/crisp-dm.pdf</a:t>
            </a:r>
            <a:endParaRPr sz="1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95"/>
          <p:cNvSpPr txBox="1"/>
          <p:nvPr/>
        </p:nvSpPr>
        <p:spPr>
          <a:xfrm>
            <a:off x="1984950" y="1690350"/>
            <a:ext cx="5174100" cy="1762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600">
                <a:solidFill>
                  <a:srgbClr val="441848"/>
                </a:solidFill>
                <a:latin typeface="Montserrat"/>
                <a:ea typeface="Montserrat"/>
                <a:cs typeface="Montserrat"/>
                <a:sym typeface="Montserrat"/>
              </a:rPr>
              <a:t>🐱‍💻</a:t>
            </a:r>
            <a:r>
              <a:rPr b="1" lang="en" sz="3600">
                <a:solidFill>
                  <a:srgbClr val="441848"/>
                </a:solidFill>
                <a:latin typeface="Montserrat"/>
                <a:ea typeface="Montserrat"/>
                <a:cs typeface="Montserrat"/>
                <a:sym typeface="Montserrat"/>
              </a:rPr>
              <a:t>AHORA!🤓</a:t>
            </a:r>
            <a:endParaRPr b="1" sz="3600">
              <a:solidFill>
                <a:srgbClr val="441848"/>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3600">
                <a:solidFill>
                  <a:srgbClr val="441848"/>
                </a:solidFill>
                <a:latin typeface="Montserrat"/>
                <a:ea typeface="Montserrat"/>
                <a:cs typeface="Montserrat"/>
                <a:sym typeface="Montserrat"/>
              </a:rPr>
              <a:t>📊</a:t>
            </a:r>
            <a:r>
              <a:rPr b="1" lang="en" sz="3600">
                <a:solidFill>
                  <a:srgbClr val="441848"/>
                </a:solidFill>
                <a:latin typeface="Montserrat"/>
                <a:ea typeface="Montserrat"/>
                <a:cs typeface="Montserrat"/>
                <a:sym typeface="Montserrat"/>
              </a:rPr>
              <a:t>Un ejemplo</a:t>
            </a:r>
            <a:r>
              <a:rPr b="1" lang="en" sz="3600">
                <a:solidFill>
                  <a:srgbClr val="441848"/>
                </a:solidFill>
                <a:latin typeface="Montserrat"/>
                <a:ea typeface="Montserrat"/>
                <a:cs typeface="Montserrat"/>
                <a:sym typeface="Montserrat"/>
              </a:rPr>
              <a:t>👀📈</a:t>
            </a:r>
            <a:endParaRPr b="1" sz="3600">
              <a:solidFill>
                <a:srgbClr val="441848"/>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96"/>
          <p:cNvSpPr txBox="1"/>
          <p:nvPr/>
        </p:nvSpPr>
        <p:spPr>
          <a:xfrm>
            <a:off x="147725" y="725200"/>
            <a:ext cx="5439000" cy="3329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rgbClr val="222A35"/>
                </a:solidFill>
              </a:rPr>
              <a:t>Problema:</a:t>
            </a:r>
            <a:endParaRPr b="1" sz="1800">
              <a:solidFill>
                <a:srgbClr val="222A35"/>
              </a:solidFill>
            </a:endParaRPr>
          </a:p>
          <a:p>
            <a:pPr indent="0" lvl="0" marL="0" rtl="0" algn="just">
              <a:lnSpc>
                <a:spcPct val="115000"/>
              </a:lnSpc>
              <a:spcBef>
                <a:spcPts val="0"/>
              </a:spcBef>
              <a:spcAft>
                <a:spcPts val="0"/>
              </a:spcAft>
              <a:buNone/>
            </a:pPr>
            <a:r>
              <a:rPr lang="en" sz="1800">
                <a:solidFill>
                  <a:srgbClr val="222A35"/>
                </a:solidFill>
              </a:rPr>
              <a:t>Una aerolínea ha experimentado la remoción de 3 motores debido a fracturas por deterioro en los </a:t>
            </a:r>
            <a:r>
              <a:rPr b="1" lang="en" sz="1800">
                <a:solidFill>
                  <a:srgbClr val="222A35"/>
                </a:solidFill>
              </a:rPr>
              <a:t>álabes</a:t>
            </a:r>
            <a:r>
              <a:rPr lang="en" sz="1800">
                <a:solidFill>
                  <a:srgbClr val="222A35"/>
                </a:solidFill>
              </a:rPr>
              <a:t> encontradas durante inspecciones boroscópicas realizadas bajo el calendario de mantenimiento.</a:t>
            </a:r>
            <a:endParaRPr sz="1800">
              <a:solidFill>
                <a:srgbClr val="222A35"/>
              </a:solidFill>
            </a:endParaRPr>
          </a:p>
          <a:p>
            <a:pPr indent="0" lvl="0" marL="0" rtl="0" algn="just">
              <a:lnSpc>
                <a:spcPct val="115000"/>
              </a:lnSpc>
              <a:spcBef>
                <a:spcPts val="0"/>
              </a:spcBef>
              <a:spcAft>
                <a:spcPts val="0"/>
              </a:spcAft>
              <a:buNone/>
            </a:pPr>
            <a:r>
              <a:rPr lang="en" sz="1800">
                <a:solidFill>
                  <a:srgbClr val="222A35"/>
                </a:solidFill>
              </a:rPr>
              <a:t>Estas remociones ocurren en motores de última generación donde este tipo de fallas se había calculado </a:t>
            </a:r>
            <a:r>
              <a:rPr lang="en" sz="1800">
                <a:solidFill>
                  <a:srgbClr val="222A35"/>
                </a:solidFill>
              </a:rPr>
              <a:t>ocurrieron</a:t>
            </a:r>
            <a:r>
              <a:rPr lang="en" sz="1800">
                <a:solidFill>
                  <a:srgbClr val="222A35"/>
                </a:solidFill>
              </a:rPr>
              <a:t> alrededor de los 5000 ciclos vs 3500 ciclos observados</a:t>
            </a:r>
            <a:endParaRPr sz="1800">
              <a:solidFill>
                <a:srgbClr val="222A35"/>
              </a:solidFill>
            </a:endParaRPr>
          </a:p>
        </p:txBody>
      </p:sp>
      <p:sp>
        <p:nvSpPr>
          <p:cNvPr id="493" name="Google Shape;493;p96"/>
          <p:cNvSpPr txBox="1"/>
          <p:nvPr/>
        </p:nvSpPr>
        <p:spPr>
          <a:xfrm>
            <a:off x="6144000" y="8729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222A35"/>
                </a:solidFill>
              </a:rPr>
              <a:t>Imágenes de campo:</a:t>
            </a:r>
            <a:endParaRPr b="1" sz="1800">
              <a:solidFill>
                <a:srgbClr val="222A35"/>
              </a:solidFill>
            </a:endParaRPr>
          </a:p>
        </p:txBody>
      </p:sp>
      <p:pic>
        <p:nvPicPr>
          <p:cNvPr id="494" name="Google Shape;494;p96"/>
          <p:cNvPicPr preferRelativeResize="0"/>
          <p:nvPr/>
        </p:nvPicPr>
        <p:blipFill>
          <a:blip r:embed="rId3">
            <a:alphaModFix/>
          </a:blip>
          <a:stretch>
            <a:fillRect/>
          </a:stretch>
        </p:blipFill>
        <p:spPr>
          <a:xfrm>
            <a:off x="6056700" y="2027850"/>
            <a:ext cx="2617025" cy="1748175"/>
          </a:xfrm>
          <a:prstGeom prst="rect">
            <a:avLst/>
          </a:prstGeom>
          <a:noFill/>
          <a:ln>
            <a:noFill/>
          </a:ln>
        </p:spPr>
      </p:pic>
      <p:sp>
        <p:nvSpPr>
          <p:cNvPr id="495" name="Google Shape;495;p96"/>
          <p:cNvSpPr txBox="1"/>
          <p:nvPr/>
        </p:nvSpPr>
        <p:spPr>
          <a:xfrm>
            <a:off x="0" y="0"/>
            <a:ext cx="9306600" cy="6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200">
                <a:solidFill>
                  <a:srgbClr val="203864"/>
                </a:solidFill>
              </a:rPr>
              <a:t>Predicción de daño en un motor de avión</a:t>
            </a:r>
            <a:endParaRPr b="1" sz="3200">
              <a:solidFill>
                <a:srgbClr val="203864"/>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7"/>
          <p:cNvSpPr txBox="1"/>
          <p:nvPr/>
        </p:nvSpPr>
        <p:spPr>
          <a:xfrm>
            <a:off x="147725" y="725200"/>
            <a:ext cx="5439000" cy="3070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500">
                <a:solidFill>
                  <a:srgbClr val="222A35"/>
                </a:solidFill>
              </a:rPr>
              <a:t>Costos del problema:</a:t>
            </a:r>
            <a:endParaRPr b="1" sz="1500">
              <a:solidFill>
                <a:srgbClr val="222A35"/>
              </a:solidFill>
            </a:endParaRPr>
          </a:p>
          <a:p>
            <a:pPr indent="0" lvl="0" marL="0" rtl="0" algn="just">
              <a:lnSpc>
                <a:spcPct val="115000"/>
              </a:lnSpc>
              <a:spcBef>
                <a:spcPts val="0"/>
              </a:spcBef>
              <a:spcAft>
                <a:spcPts val="0"/>
              </a:spcAft>
              <a:buNone/>
            </a:pPr>
            <a:r>
              <a:rPr lang="en" sz="1500">
                <a:solidFill>
                  <a:srgbClr val="222A35"/>
                </a:solidFill>
              </a:rPr>
              <a:t>1.- Una remoción inesperada cuesta entre </a:t>
            </a:r>
            <a:r>
              <a:rPr b="1" lang="en" sz="1500">
                <a:solidFill>
                  <a:srgbClr val="222A35"/>
                </a:solidFill>
              </a:rPr>
              <a:t>$10k y $100k </a:t>
            </a:r>
            <a:endParaRPr sz="1500">
              <a:solidFill>
                <a:srgbClr val="222A35"/>
              </a:solidFill>
            </a:endParaRPr>
          </a:p>
          <a:p>
            <a:pPr indent="0" lvl="0" marL="0" rtl="0" algn="just">
              <a:lnSpc>
                <a:spcPct val="115000"/>
              </a:lnSpc>
              <a:spcBef>
                <a:spcPts val="0"/>
              </a:spcBef>
              <a:spcAft>
                <a:spcPts val="0"/>
              </a:spcAft>
              <a:buNone/>
            </a:pPr>
            <a:r>
              <a:t/>
            </a:r>
            <a:endParaRPr sz="1500">
              <a:solidFill>
                <a:srgbClr val="222A35"/>
              </a:solidFill>
            </a:endParaRPr>
          </a:p>
          <a:p>
            <a:pPr indent="0" lvl="0" marL="0" rtl="0" algn="just">
              <a:lnSpc>
                <a:spcPct val="115000"/>
              </a:lnSpc>
              <a:spcBef>
                <a:spcPts val="0"/>
              </a:spcBef>
              <a:spcAft>
                <a:spcPts val="0"/>
              </a:spcAft>
              <a:buNone/>
            </a:pPr>
            <a:r>
              <a:rPr lang="en" sz="1500">
                <a:solidFill>
                  <a:srgbClr val="222A35"/>
                </a:solidFill>
              </a:rPr>
              <a:t>2.- La aerolínea en cuestión cuenta con una flota de </a:t>
            </a:r>
            <a:r>
              <a:rPr b="1" lang="en" sz="1500">
                <a:solidFill>
                  <a:srgbClr val="222A35"/>
                </a:solidFill>
              </a:rPr>
              <a:t>110</a:t>
            </a:r>
            <a:r>
              <a:rPr lang="en" sz="1500">
                <a:solidFill>
                  <a:srgbClr val="222A35"/>
                </a:solidFill>
              </a:rPr>
              <a:t> motores con la misma configuración de álabes por lo que el problema puede generar costos entre </a:t>
            </a:r>
            <a:r>
              <a:rPr b="1" lang="en" sz="1500">
                <a:solidFill>
                  <a:srgbClr val="222A35"/>
                </a:solidFill>
              </a:rPr>
              <a:t>$1.1 M y $11 M </a:t>
            </a:r>
            <a:endParaRPr sz="1500">
              <a:solidFill>
                <a:srgbClr val="222A35"/>
              </a:solidFill>
            </a:endParaRPr>
          </a:p>
          <a:p>
            <a:pPr indent="0" lvl="0" marL="0" rtl="0" algn="just">
              <a:lnSpc>
                <a:spcPct val="115000"/>
              </a:lnSpc>
              <a:spcBef>
                <a:spcPts val="0"/>
              </a:spcBef>
              <a:spcAft>
                <a:spcPts val="0"/>
              </a:spcAft>
              <a:buNone/>
            </a:pPr>
            <a:r>
              <a:t/>
            </a:r>
            <a:endParaRPr sz="1500">
              <a:solidFill>
                <a:srgbClr val="222A35"/>
              </a:solidFill>
            </a:endParaRPr>
          </a:p>
          <a:p>
            <a:pPr indent="0" lvl="0" marL="0" rtl="0" algn="just">
              <a:lnSpc>
                <a:spcPct val="115000"/>
              </a:lnSpc>
              <a:spcBef>
                <a:spcPts val="0"/>
              </a:spcBef>
              <a:spcAft>
                <a:spcPts val="0"/>
              </a:spcAft>
              <a:buNone/>
            </a:pPr>
            <a:r>
              <a:rPr lang="en" sz="1500">
                <a:solidFill>
                  <a:srgbClr val="222A35"/>
                </a:solidFill>
              </a:rPr>
              <a:t>3.- Oportunidad de aplicabilidad de </a:t>
            </a:r>
            <a:r>
              <a:rPr b="1" lang="en" sz="1500">
                <a:solidFill>
                  <a:srgbClr val="222A35"/>
                </a:solidFill>
              </a:rPr>
              <a:t>250 motores</a:t>
            </a:r>
            <a:r>
              <a:rPr lang="en" sz="1500">
                <a:solidFill>
                  <a:srgbClr val="222A35"/>
                </a:solidFill>
              </a:rPr>
              <a:t>. (costos potenciales ~ </a:t>
            </a:r>
            <a:r>
              <a:rPr b="1" lang="en" sz="1500">
                <a:solidFill>
                  <a:srgbClr val="222A35"/>
                </a:solidFill>
              </a:rPr>
              <a:t>$50 M</a:t>
            </a:r>
            <a:r>
              <a:rPr lang="en" sz="1500">
                <a:solidFill>
                  <a:srgbClr val="222A35"/>
                </a:solidFill>
              </a:rPr>
              <a:t>)</a:t>
            </a:r>
            <a:endParaRPr sz="1500">
              <a:solidFill>
                <a:srgbClr val="222A35"/>
              </a:solidFill>
            </a:endParaRPr>
          </a:p>
          <a:p>
            <a:pPr indent="0" lvl="0" marL="0" rtl="0" algn="just">
              <a:lnSpc>
                <a:spcPct val="115000"/>
              </a:lnSpc>
              <a:spcBef>
                <a:spcPts val="0"/>
              </a:spcBef>
              <a:spcAft>
                <a:spcPts val="0"/>
              </a:spcAft>
              <a:buNone/>
            </a:pPr>
            <a:r>
              <a:rPr lang="en" sz="1500">
                <a:solidFill>
                  <a:srgbClr val="222A35"/>
                </a:solidFill>
              </a:rPr>
              <a:t>(Costos en USDs)</a:t>
            </a:r>
            <a:endParaRPr sz="1500">
              <a:solidFill>
                <a:srgbClr val="222A35"/>
              </a:solidFill>
            </a:endParaRPr>
          </a:p>
          <a:p>
            <a:pPr indent="0" lvl="0" marL="0" rtl="0" algn="just">
              <a:lnSpc>
                <a:spcPct val="115000"/>
              </a:lnSpc>
              <a:spcBef>
                <a:spcPts val="0"/>
              </a:spcBef>
              <a:spcAft>
                <a:spcPts val="0"/>
              </a:spcAft>
              <a:buNone/>
            </a:pPr>
            <a:r>
              <a:t/>
            </a:r>
            <a:endParaRPr b="1" sz="1500">
              <a:solidFill>
                <a:srgbClr val="222A35"/>
              </a:solidFill>
            </a:endParaRPr>
          </a:p>
        </p:txBody>
      </p:sp>
      <p:sp>
        <p:nvSpPr>
          <p:cNvPr id="501" name="Google Shape;501;p97"/>
          <p:cNvSpPr txBox="1"/>
          <p:nvPr/>
        </p:nvSpPr>
        <p:spPr>
          <a:xfrm>
            <a:off x="0" y="0"/>
            <a:ext cx="5653800" cy="1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600">
                <a:solidFill>
                  <a:schemeClr val="dk1"/>
                </a:solidFill>
              </a:rPr>
              <a:t>Caso de negocio</a:t>
            </a:r>
            <a:endParaRPr sz="3600">
              <a:solidFill>
                <a:schemeClr val="dk1"/>
              </a:solidFill>
            </a:endParaRPr>
          </a:p>
          <a:p>
            <a:pPr indent="0" lvl="0" marL="0" rtl="0" algn="l">
              <a:lnSpc>
                <a:spcPct val="115000"/>
              </a:lnSpc>
              <a:spcBef>
                <a:spcPts val="0"/>
              </a:spcBef>
              <a:spcAft>
                <a:spcPts val="0"/>
              </a:spcAft>
              <a:buNone/>
            </a:pPr>
            <a:r>
              <a:t/>
            </a:r>
            <a:endParaRPr b="1" sz="3200">
              <a:solidFill>
                <a:srgbClr val="203864"/>
              </a:solidFill>
            </a:endParaRPr>
          </a:p>
        </p:txBody>
      </p:sp>
      <p:pic>
        <p:nvPicPr>
          <p:cNvPr id="502" name="Google Shape;502;p97"/>
          <p:cNvPicPr preferRelativeResize="0"/>
          <p:nvPr/>
        </p:nvPicPr>
        <p:blipFill>
          <a:blip r:embed="rId3">
            <a:alphaModFix/>
          </a:blip>
          <a:stretch>
            <a:fillRect/>
          </a:stretch>
        </p:blipFill>
        <p:spPr>
          <a:xfrm>
            <a:off x="5779325" y="1314600"/>
            <a:ext cx="3185400" cy="22369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8"/>
          <p:cNvSpPr txBox="1"/>
          <p:nvPr/>
        </p:nvSpPr>
        <p:spPr>
          <a:xfrm>
            <a:off x="147725" y="725200"/>
            <a:ext cx="5439000" cy="329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600">
                <a:solidFill>
                  <a:srgbClr val="222A35"/>
                </a:solidFill>
              </a:rPr>
              <a:t>Requerimiento general</a:t>
            </a:r>
            <a:endParaRPr b="1" sz="1600">
              <a:solidFill>
                <a:srgbClr val="222A35"/>
              </a:solidFill>
            </a:endParaRPr>
          </a:p>
          <a:p>
            <a:pPr indent="0" lvl="0" marL="0" rtl="0" algn="just">
              <a:lnSpc>
                <a:spcPct val="115000"/>
              </a:lnSpc>
              <a:spcBef>
                <a:spcPts val="0"/>
              </a:spcBef>
              <a:spcAft>
                <a:spcPts val="0"/>
              </a:spcAft>
              <a:buNone/>
            </a:pPr>
            <a:r>
              <a:rPr lang="en" sz="1600">
                <a:solidFill>
                  <a:srgbClr val="222A35"/>
                </a:solidFill>
              </a:rPr>
              <a:t>Modelo analítico que prediga falla por deterioro en los álabes con ese número de parte en particular.</a:t>
            </a:r>
            <a:endParaRPr sz="1600">
              <a:solidFill>
                <a:srgbClr val="222A35"/>
              </a:solidFill>
            </a:endParaRPr>
          </a:p>
          <a:p>
            <a:pPr indent="0" lvl="0" marL="0" rtl="0" algn="just">
              <a:lnSpc>
                <a:spcPct val="115000"/>
              </a:lnSpc>
              <a:spcBef>
                <a:spcPts val="0"/>
              </a:spcBef>
              <a:spcAft>
                <a:spcPts val="0"/>
              </a:spcAft>
              <a:buNone/>
            </a:pPr>
            <a:r>
              <a:t/>
            </a:r>
            <a:endParaRPr sz="1600">
              <a:solidFill>
                <a:srgbClr val="222A35"/>
              </a:solidFill>
            </a:endParaRPr>
          </a:p>
          <a:p>
            <a:pPr indent="0" lvl="0" marL="0" rtl="0" algn="just">
              <a:lnSpc>
                <a:spcPct val="115000"/>
              </a:lnSpc>
              <a:spcBef>
                <a:spcPts val="0"/>
              </a:spcBef>
              <a:spcAft>
                <a:spcPts val="0"/>
              </a:spcAft>
              <a:buNone/>
            </a:pPr>
            <a:r>
              <a:rPr lang="en" sz="1600">
                <a:solidFill>
                  <a:srgbClr val="222A35"/>
                </a:solidFill>
              </a:rPr>
              <a:t>U</a:t>
            </a:r>
            <a:r>
              <a:rPr b="1" lang="en" sz="1600">
                <a:solidFill>
                  <a:srgbClr val="222A35"/>
                </a:solidFill>
              </a:rPr>
              <a:t>tilización</a:t>
            </a:r>
            <a:endParaRPr b="1" sz="1600">
              <a:solidFill>
                <a:srgbClr val="222A35"/>
              </a:solidFill>
            </a:endParaRPr>
          </a:p>
          <a:p>
            <a:pPr indent="0" lvl="0" marL="0" rtl="0" algn="just">
              <a:lnSpc>
                <a:spcPct val="115000"/>
              </a:lnSpc>
              <a:spcBef>
                <a:spcPts val="0"/>
              </a:spcBef>
              <a:spcAft>
                <a:spcPts val="0"/>
              </a:spcAft>
              <a:buNone/>
            </a:pPr>
            <a:r>
              <a:rPr lang="en" sz="1600">
                <a:solidFill>
                  <a:srgbClr val="222A35"/>
                </a:solidFill>
              </a:rPr>
              <a:t>Cuando el modelo calcule un deterioro previo a fractura el equipo de soporte de flota agendará visita a taller.</a:t>
            </a:r>
            <a:endParaRPr sz="1600">
              <a:solidFill>
                <a:srgbClr val="222A35"/>
              </a:solidFill>
            </a:endParaRPr>
          </a:p>
          <a:p>
            <a:pPr indent="0" lvl="0" marL="0" rtl="0" algn="just">
              <a:lnSpc>
                <a:spcPct val="115000"/>
              </a:lnSpc>
              <a:spcBef>
                <a:spcPts val="0"/>
              </a:spcBef>
              <a:spcAft>
                <a:spcPts val="0"/>
              </a:spcAft>
              <a:buNone/>
            </a:pPr>
            <a:r>
              <a:t/>
            </a:r>
            <a:endParaRPr b="1" sz="1600">
              <a:solidFill>
                <a:srgbClr val="222A35"/>
              </a:solidFill>
            </a:endParaRPr>
          </a:p>
          <a:p>
            <a:pPr indent="0" lvl="0" marL="0" rtl="0" algn="just">
              <a:lnSpc>
                <a:spcPct val="115000"/>
              </a:lnSpc>
              <a:spcBef>
                <a:spcPts val="0"/>
              </a:spcBef>
              <a:spcAft>
                <a:spcPts val="0"/>
              </a:spcAft>
              <a:buNone/>
            </a:pPr>
            <a:r>
              <a:rPr b="1" lang="en" sz="1600">
                <a:solidFill>
                  <a:srgbClr val="222A35"/>
                </a:solidFill>
              </a:rPr>
              <a:t>Precio del modelo para la organización:</a:t>
            </a:r>
            <a:endParaRPr b="1" sz="1600">
              <a:solidFill>
                <a:srgbClr val="222A35"/>
              </a:solidFill>
            </a:endParaRPr>
          </a:p>
          <a:p>
            <a:pPr indent="0" lvl="0" marL="0" rtl="0" algn="just">
              <a:lnSpc>
                <a:spcPct val="115000"/>
              </a:lnSpc>
              <a:spcBef>
                <a:spcPts val="0"/>
              </a:spcBef>
              <a:spcAft>
                <a:spcPts val="0"/>
              </a:spcAft>
              <a:buNone/>
            </a:pPr>
            <a:r>
              <a:rPr b="1" lang="en" sz="1600">
                <a:solidFill>
                  <a:srgbClr val="222A35"/>
                </a:solidFill>
              </a:rPr>
              <a:t>$20K</a:t>
            </a:r>
            <a:endParaRPr sz="1600">
              <a:solidFill>
                <a:srgbClr val="222A35"/>
              </a:solidFill>
            </a:endParaRPr>
          </a:p>
          <a:p>
            <a:pPr indent="0" lvl="0" marL="0" rtl="0" algn="just">
              <a:lnSpc>
                <a:spcPct val="115000"/>
              </a:lnSpc>
              <a:spcBef>
                <a:spcPts val="0"/>
              </a:spcBef>
              <a:spcAft>
                <a:spcPts val="0"/>
              </a:spcAft>
              <a:buNone/>
            </a:pPr>
            <a:r>
              <a:t/>
            </a:r>
            <a:endParaRPr b="1" sz="1800">
              <a:solidFill>
                <a:srgbClr val="222A35"/>
              </a:solidFill>
            </a:endParaRPr>
          </a:p>
        </p:txBody>
      </p:sp>
      <p:sp>
        <p:nvSpPr>
          <p:cNvPr id="508" name="Google Shape;508;p98"/>
          <p:cNvSpPr txBox="1"/>
          <p:nvPr/>
        </p:nvSpPr>
        <p:spPr>
          <a:xfrm>
            <a:off x="0" y="0"/>
            <a:ext cx="9306600" cy="6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200">
                <a:solidFill>
                  <a:srgbClr val="203864"/>
                </a:solidFill>
              </a:rPr>
              <a:t>Requerimiento</a:t>
            </a:r>
            <a:endParaRPr b="1" sz="3200">
              <a:solidFill>
                <a:srgbClr val="203864"/>
              </a:solidFill>
            </a:endParaRPr>
          </a:p>
        </p:txBody>
      </p:sp>
      <p:pic>
        <p:nvPicPr>
          <p:cNvPr id="509" name="Google Shape;509;p98"/>
          <p:cNvPicPr preferRelativeResize="0"/>
          <p:nvPr/>
        </p:nvPicPr>
        <p:blipFill>
          <a:blip r:embed="rId3">
            <a:alphaModFix/>
          </a:blip>
          <a:stretch>
            <a:fillRect/>
          </a:stretch>
        </p:blipFill>
        <p:spPr>
          <a:xfrm>
            <a:off x="5739125" y="829500"/>
            <a:ext cx="3252475" cy="17863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9"/>
          <p:cNvSpPr txBox="1"/>
          <p:nvPr/>
        </p:nvSpPr>
        <p:spPr>
          <a:xfrm>
            <a:off x="147725" y="725200"/>
            <a:ext cx="5439000" cy="4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800">
              <a:solidFill>
                <a:srgbClr val="222A35"/>
              </a:solidFill>
            </a:endParaRPr>
          </a:p>
        </p:txBody>
      </p:sp>
      <p:sp>
        <p:nvSpPr>
          <p:cNvPr id="515" name="Google Shape;515;p99"/>
          <p:cNvSpPr txBox="1"/>
          <p:nvPr/>
        </p:nvSpPr>
        <p:spPr>
          <a:xfrm>
            <a:off x="6144000" y="8729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222A35"/>
                </a:solidFill>
              </a:rPr>
              <a:t>Imágenes de campo:</a:t>
            </a:r>
            <a:endParaRPr b="1" sz="1800">
              <a:solidFill>
                <a:srgbClr val="222A35"/>
              </a:solidFill>
            </a:endParaRPr>
          </a:p>
        </p:txBody>
      </p:sp>
      <p:sp>
        <p:nvSpPr>
          <p:cNvPr id="516" name="Google Shape;516;p99"/>
          <p:cNvSpPr txBox="1"/>
          <p:nvPr/>
        </p:nvSpPr>
        <p:spPr>
          <a:xfrm>
            <a:off x="0" y="0"/>
            <a:ext cx="93066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600">
                <a:solidFill>
                  <a:schemeClr val="dk1"/>
                </a:solidFill>
              </a:rPr>
              <a:t>Recolección de datos</a:t>
            </a:r>
            <a:endParaRPr b="1" sz="3200">
              <a:solidFill>
                <a:schemeClr val="dk1"/>
              </a:solidFill>
            </a:endParaRPr>
          </a:p>
        </p:txBody>
      </p:sp>
      <p:sp>
        <p:nvSpPr>
          <p:cNvPr id="517" name="Google Shape;517;p99"/>
          <p:cNvSpPr txBox="1"/>
          <p:nvPr/>
        </p:nvSpPr>
        <p:spPr>
          <a:xfrm>
            <a:off x="483475" y="1034050"/>
            <a:ext cx="3000000" cy="124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800">
                <a:solidFill>
                  <a:srgbClr val="222A35"/>
                </a:solidFill>
              </a:rPr>
              <a:t>Imágenes de la falla</a:t>
            </a:r>
            <a:endParaRPr b="1" sz="1800">
              <a:solidFill>
                <a:srgbClr val="222A35"/>
              </a:solidFill>
            </a:endParaRPr>
          </a:p>
          <a:p>
            <a:pPr indent="0" lvl="0" marL="0" rtl="0" algn="l">
              <a:spcBef>
                <a:spcPts val="0"/>
              </a:spcBef>
              <a:spcAft>
                <a:spcPts val="0"/>
              </a:spcAft>
              <a:buNone/>
            </a:pPr>
            <a:r>
              <a:rPr lang="en" sz="1600">
                <a:solidFill>
                  <a:srgbClr val="222A35"/>
                </a:solidFill>
              </a:rPr>
              <a:t>Imágenes de boroscopia con distintos niveles de daño con metadatos</a:t>
            </a:r>
            <a:endParaRPr/>
          </a:p>
        </p:txBody>
      </p:sp>
      <p:pic>
        <p:nvPicPr>
          <p:cNvPr id="518" name="Google Shape;518;p99"/>
          <p:cNvPicPr preferRelativeResize="0"/>
          <p:nvPr/>
        </p:nvPicPr>
        <p:blipFill>
          <a:blip r:embed="rId3">
            <a:alphaModFix/>
          </a:blip>
          <a:stretch>
            <a:fillRect/>
          </a:stretch>
        </p:blipFill>
        <p:spPr>
          <a:xfrm>
            <a:off x="2704000" y="2276050"/>
            <a:ext cx="6143625" cy="1609725"/>
          </a:xfrm>
          <a:prstGeom prst="rect">
            <a:avLst/>
          </a:prstGeom>
          <a:noFill/>
          <a:ln>
            <a:noFill/>
          </a:ln>
        </p:spPr>
      </p:pic>
      <p:sp>
        <p:nvSpPr>
          <p:cNvPr id="519" name="Google Shape;519;p99"/>
          <p:cNvSpPr txBox="1"/>
          <p:nvPr/>
        </p:nvSpPr>
        <p:spPr>
          <a:xfrm>
            <a:off x="147725" y="4122875"/>
            <a:ext cx="6043200" cy="88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1"/>
                </a:solidFill>
              </a:rPr>
              <a:t>~600 </a:t>
            </a:r>
            <a:r>
              <a:rPr lang="en" sz="1800">
                <a:solidFill>
                  <a:schemeClr val="dk1"/>
                </a:solidFill>
              </a:rPr>
              <a:t>imágenes recolectadas con inspecciones de la flota de la aerolínea</a:t>
            </a:r>
            <a:endParaRPr sz="18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00"/>
          <p:cNvSpPr txBox="1"/>
          <p:nvPr/>
        </p:nvSpPr>
        <p:spPr>
          <a:xfrm>
            <a:off x="0" y="0"/>
            <a:ext cx="9306600" cy="615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2800">
                <a:solidFill>
                  <a:srgbClr val="203864"/>
                </a:solidFill>
              </a:rPr>
              <a:t>Definición de escala de deterioro</a:t>
            </a:r>
            <a:endParaRPr b="1" sz="3600">
              <a:solidFill>
                <a:schemeClr val="dk1"/>
              </a:solidFill>
            </a:endParaRPr>
          </a:p>
        </p:txBody>
      </p:sp>
      <p:pic>
        <p:nvPicPr>
          <p:cNvPr id="525" name="Google Shape;525;p100"/>
          <p:cNvPicPr preferRelativeResize="0"/>
          <p:nvPr/>
        </p:nvPicPr>
        <p:blipFill>
          <a:blip r:embed="rId3">
            <a:alphaModFix/>
          </a:blip>
          <a:stretch>
            <a:fillRect/>
          </a:stretch>
        </p:blipFill>
        <p:spPr>
          <a:xfrm>
            <a:off x="233700" y="2030375"/>
            <a:ext cx="8839197" cy="1733899"/>
          </a:xfrm>
          <a:prstGeom prst="rect">
            <a:avLst/>
          </a:prstGeom>
          <a:noFill/>
          <a:ln>
            <a:noFill/>
          </a:ln>
        </p:spPr>
      </p:pic>
      <p:sp>
        <p:nvSpPr>
          <p:cNvPr id="526" name="Google Shape;526;p100"/>
          <p:cNvSpPr txBox="1"/>
          <p:nvPr/>
        </p:nvSpPr>
        <p:spPr>
          <a:xfrm>
            <a:off x="94000" y="738625"/>
            <a:ext cx="8084700" cy="846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800">
                <a:solidFill>
                  <a:srgbClr val="222A35"/>
                </a:solidFill>
              </a:rPr>
              <a:t>Se propone escala de deterioro con conversaciones con los </a:t>
            </a:r>
            <a:r>
              <a:rPr b="1" lang="en" sz="2000">
                <a:solidFill>
                  <a:srgbClr val="222A35"/>
                </a:solidFill>
              </a:rPr>
              <a:t>subject matter experts </a:t>
            </a:r>
            <a:r>
              <a:rPr lang="en" sz="1800">
                <a:solidFill>
                  <a:srgbClr val="222A35"/>
                </a:solidFill>
              </a:rPr>
              <a:t>(termodinámica, materiales, servicio)</a:t>
            </a:r>
            <a:endParaRPr sz="1800">
              <a:solidFill>
                <a:srgbClr val="222A3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pic>
        <p:nvPicPr>
          <p:cNvPr id="253" name="Google Shape;253;p65"/>
          <p:cNvPicPr preferRelativeResize="0"/>
          <p:nvPr/>
        </p:nvPicPr>
        <p:blipFill>
          <a:blip r:embed="rId3">
            <a:alphaModFix/>
          </a:blip>
          <a:stretch>
            <a:fillRect/>
          </a:stretch>
        </p:blipFill>
        <p:spPr>
          <a:xfrm flipH="1">
            <a:off x="7010400" y="1326725"/>
            <a:ext cx="2129626" cy="2734499"/>
          </a:xfrm>
          <a:prstGeom prst="rect">
            <a:avLst/>
          </a:prstGeom>
          <a:noFill/>
          <a:ln>
            <a:noFill/>
          </a:ln>
        </p:spPr>
      </p:pic>
      <p:sp>
        <p:nvSpPr>
          <p:cNvPr id="254" name="Google Shape;254;p65"/>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b="1" sz="3600">
              <a:solidFill>
                <a:srgbClr val="441848"/>
              </a:solidFill>
              <a:latin typeface="Montserrat"/>
              <a:ea typeface="Montserrat"/>
              <a:cs typeface="Montserrat"/>
              <a:sym typeface="Montserrat"/>
            </a:endParaRPr>
          </a:p>
        </p:txBody>
      </p:sp>
      <p:sp>
        <p:nvSpPr>
          <p:cNvPr id="255" name="Google Shape;255;p65"/>
          <p:cNvSpPr txBox="1"/>
          <p:nvPr/>
        </p:nvSpPr>
        <p:spPr>
          <a:xfrm>
            <a:off x="501250" y="893700"/>
            <a:ext cx="7270800" cy="396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rgbClr val="1F1F1F"/>
                </a:solidFill>
                <a:highlight>
                  <a:srgbClr val="FFFFFF"/>
                </a:highlight>
                <a:latin typeface="Montserrat"/>
                <a:ea typeface="Montserrat"/>
                <a:cs typeface="Montserrat"/>
                <a:sym typeface="Montserrat"/>
              </a:rPr>
              <a:t>6:30 - 6:35</a:t>
            </a:r>
            <a:r>
              <a:rPr b="1" lang="en" sz="1700">
                <a:solidFill>
                  <a:srgbClr val="1F1F1F"/>
                </a:solidFill>
                <a:highlight>
                  <a:srgbClr val="FFFFFF"/>
                </a:highlight>
                <a:latin typeface="Montserrat"/>
                <a:ea typeface="Montserrat"/>
                <a:cs typeface="Montserrat"/>
                <a:sym typeface="Montserrat"/>
              </a:rPr>
              <a:t> </a:t>
            </a:r>
            <a:r>
              <a:rPr lang="en" sz="1700">
                <a:solidFill>
                  <a:srgbClr val="1F1F1F"/>
                </a:solidFill>
                <a:highlight>
                  <a:srgbClr val="FFFFFF"/>
                </a:highlight>
                <a:latin typeface="Montserrat"/>
                <a:ea typeface="Montserrat"/>
                <a:cs typeface="Montserrat"/>
                <a:sym typeface="Montserrat"/>
              </a:rPr>
              <a:t>PM</a:t>
            </a:r>
            <a:r>
              <a:rPr b="1" lang="en" sz="1700">
                <a:solidFill>
                  <a:srgbClr val="1F1F1F"/>
                </a:solidFill>
                <a:highlight>
                  <a:srgbClr val="FFFFFF"/>
                </a:highlight>
                <a:latin typeface="Montserrat"/>
                <a:ea typeface="Montserrat"/>
                <a:cs typeface="Montserrat"/>
                <a:sym typeface="Montserrat"/>
              </a:rPr>
              <a:t>  Saludos </a:t>
            </a:r>
            <a:r>
              <a:rPr lang="en" sz="1700">
                <a:solidFill>
                  <a:srgbClr val="1F1F1F"/>
                </a:solidFill>
                <a:highlight>
                  <a:srgbClr val="FFFFFF"/>
                </a:highlight>
                <a:latin typeface="Montserrat"/>
                <a:ea typeface="Montserrat"/>
                <a:cs typeface="Montserrat"/>
                <a:sym typeface="Montserrat"/>
              </a:rPr>
              <a:t>y</a:t>
            </a:r>
            <a:r>
              <a:rPr b="1" lang="en" sz="1700">
                <a:solidFill>
                  <a:srgbClr val="1F1F1F"/>
                </a:solidFill>
                <a:highlight>
                  <a:srgbClr val="FFFFFF"/>
                </a:highlight>
                <a:latin typeface="Montserrat"/>
                <a:ea typeface="Montserrat"/>
                <a:cs typeface="Montserrat"/>
                <a:sym typeface="Montserrat"/>
              </a:rPr>
              <a:t> anuncios.</a:t>
            </a:r>
            <a:endParaRPr b="1"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6:35 - 7:05</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Intro a DS </a:t>
            </a:r>
            <a:endParaRPr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7:05 - 7:10</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a:t>
            </a:r>
            <a:r>
              <a:rPr b="1" lang="en" sz="1700">
                <a:solidFill>
                  <a:srgbClr val="1F1F1F"/>
                </a:solidFill>
                <a:highlight>
                  <a:schemeClr val="lt1"/>
                </a:highlight>
                <a:latin typeface="Montserrat"/>
                <a:ea typeface="Montserrat"/>
                <a:cs typeface="Montserrat"/>
                <a:sym typeface="Montserrat"/>
              </a:rPr>
              <a:t>Objetivos </a:t>
            </a:r>
            <a:r>
              <a:rPr lang="en" sz="1700">
                <a:solidFill>
                  <a:srgbClr val="1F1F1F"/>
                </a:solidFill>
                <a:highlight>
                  <a:schemeClr val="lt1"/>
                </a:highlight>
                <a:latin typeface="Montserrat"/>
                <a:ea typeface="Montserrat"/>
                <a:cs typeface="Montserrat"/>
                <a:sym typeface="Montserrat"/>
              </a:rPr>
              <a:t>de</a:t>
            </a:r>
            <a:r>
              <a:rPr b="1" lang="en" sz="1700">
                <a:solidFill>
                  <a:srgbClr val="1F1F1F"/>
                </a:solidFill>
                <a:highlight>
                  <a:schemeClr val="lt1"/>
                </a:highlight>
                <a:latin typeface="Montserrat"/>
                <a:ea typeface="Montserrat"/>
                <a:cs typeface="Montserrat"/>
                <a:sym typeface="Montserrat"/>
              </a:rPr>
              <a:t> aprendizaje.</a:t>
            </a:r>
            <a:endParaRPr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7:10 - 8:00</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Presentación:</a:t>
            </a:r>
            <a:r>
              <a:rPr b="1" lang="en" sz="1700">
                <a:solidFill>
                  <a:srgbClr val="1F1F1F"/>
                </a:solidFill>
                <a:highlight>
                  <a:schemeClr val="lt1"/>
                </a:highlight>
                <a:latin typeface="Montserrat"/>
                <a:ea typeface="Montserrat"/>
                <a:cs typeface="Montserrat"/>
                <a:sym typeface="Montserrat"/>
              </a:rPr>
              <a:t> Cómo hacer preguntas relevantes </a:t>
            </a:r>
            <a:endParaRPr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8:00 - 8:15</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a:t>
            </a:r>
            <a:r>
              <a:rPr b="1" lang="en" sz="1700">
                <a:solidFill>
                  <a:srgbClr val="1F1F1F"/>
                </a:solidFill>
                <a:highlight>
                  <a:schemeClr val="lt1"/>
                </a:highlight>
                <a:latin typeface="Montserrat"/>
                <a:ea typeface="Montserrat"/>
                <a:cs typeface="Montserrat"/>
                <a:sym typeface="Montserrat"/>
              </a:rPr>
              <a:t>BREAK. </a:t>
            </a:r>
            <a:endParaRPr b="1"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8:15 - 8:45</a:t>
            </a:r>
            <a:r>
              <a:rPr b="1" lang="en" sz="1700">
                <a:solidFill>
                  <a:srgbClr val="1F1F1F"/>
                </a:solidFill>
                <a:highlight>
                  <a:schemeClr val="lt1"/>
                </a:highlight>
                <a:latin typeface="Montserrat"/>
                <a:ea typeface="Montserrat"/>
                <a:cs typeface="Montserrat"/>
                <a:sym typeface="Montserrat"/>
              </a:rPr>
              <a:t> </a:t>
            </a:r>
            <a:r>
              <a:rPr lang="en" sz="1700">
                <a:solidFill>
                  <a:srgbClr val="1F1F1F"/>
                </a:solidFill>
                <a:highlight>
                  <a:schemeClr val="lt1"/>
                </a:highlight>
                <a:latin typeface="Montserrat"/>
                <a:ea typeface="Montserrat"/>
                <a:cs typeface="Montserrat"/>
                <a:sym typeface="Montserrat"/>
              </a:rPr>
              <a:t>PM   Presentación:</a:t>
            </a:r>
            <a:r>
              <a:rPr b="1" lang="en" sz="1700">
                <a:solidFill>
                  <a:srgbClr val="1F1F1F"/>
                </a:solidFill>
                <a:highlight>
                  <a:schemeClr val="lt1"/>
                </a:highlight>
                <a:latin typeface="Montserrat"/>
                <a:ea typeface="Montserrat"/>
                <a:cs typeface="Montserrat"/>
                <a:sym typeface="Montserrat"/>
              </a:rPr>
              <a:t> Cómo hacer preguntas relevantes </a:t>
            </a:r>
            <a:endParaRPr b="1"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8:45 - 9:05 PM   Actividad por equipos: </a:t>
            </a:r>
            <a:r>
              <a:rPr b="1" lang="en" sz="1700">
                <a:solidFill>
                  <a:srgbClr val="1F1F1F"/>
                </a:solidFill>
                <a:highlight>
                  <a:schemeClr val="lt1"/>
                </a:highlight>
                <a:latin typeface="Montserrat"/>
                <a:ea typeface="Montserrat"/>
                <a:cs typeface="Montserrat"/>
                <a:sym typeface="Montserrat"/>
              </a:rPr>
              <a:t>Haciendo preguntas.</a:t>
            </a:r>
            <a:endParaRPr sz="10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9:05 - 9:15 PM   </a:t>
            </a:r>
            <a:r>
              <a:rPr lang="en" sz="1700">
                <a:solidFill>
                  <a:schemeClr val="dk1"/>
                </a:solidFill>
                <a:latin typeface="Montserrat"/>
                <a:ea typeface="Montserrat"/>
                <a:cs typeface="Montserrat"/>
                <a:sym typeface="Montserrat"/>
              </a:rPr>
              <a:t>c</a:t>
            </a:r>
            <a:r>
              <a:rPr lang="en" sz="1700">
                <a:solidFill>
                  <a:schemeClr val="dk1"/>
                </a:solidFill>
                <a:latin typeface="Montserrat"/>
                <a:ea typeface="Montserrat"/>
                <a:cs typeface="Montserrat"/>
                <a:sym typeface="Montserrat"/>
              </a:rPr>
              <a:t>aso real</a:t>
            </a:r>
            <a:r>
              <a:rPr lang="en" sz="1700">
                <a:solidFill>
                  <a:schemeClr val="dk1"/>
                </a:solidFill>
                <a:latin typeface="Montserrat"/>
                <a:ea typeface="Montserrat"/>
                <a:cs typeface="Montserrat"/>
                <a:sym typeface="Montserrat"/>
              </a:rPr>
              <a:t> </a:t>
            </a:r>
            <a:r>
              <a:rPr b="1" lang="en" sz="1700">
                <a:solidFill>
                  <a:schemeClr val="dk1"/>
                </a:solidFill>
                <a:latin typeface="Montserrat"/>
                <a:ea typeface="Montserrat"/>
                <a:cs typeface="Montserrat"/>
                <a:sym typeface="Montserrat"/>
              </a:rPr>
              <a:t>Complex Network and Data Analysis: Urban Road Networks</a:t>
            </a:r>
            <a:endParaRPr sz="17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700">
                <a:solidFill>
                  <a:srgbClr val="1F1F1F"/>
                </a:solidFill>
                <a:highlight>
                  <a:schemeClr val="lt1"/>
                </a:highlight>
                <a:latin typeface="Montserrat"/>
                <a:ea typeface="Montserrat"/>
                <a:cs typeface="Montserrat"/>
                <a:sym typeface="Montserrat"/>
              </a:rPr>
              <a:t>9:20 - 9:30 PM  Conclusiones.</a:t>
            </a:r>
            <a:endParaRPr b="1" sz="1700">
              <a:solidFill>
                <a:srgbClr val="1F1F1F"/>
              </a:solidFill>
              <a:highlight>
                <a:schemeClr val="lt1"/>
              </a:highlight>
              <a:latin typeface="Montserrat"/>
              <a:ea typeface="Montserrat"/>
              <a:cs typeface="Montserrat"/>
              <a:sym typeface="Montserrat"/>
            </a:endParaRPr>
          </a:p>
        </p:txBody>
      </p:sp>
      <p:pic>
        <p:nvPicPr>
          <p:cNvPr id="256" name="Google Shape;256;p6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01"/>
          <p:cNvSpPr txBox="1"/>
          <p:nvPr/>
        </p:nvSpPr>
        <p:spPr>
          <a:xfrm>
            <a:off x="968400" y="1432800"/>
            <a:ext cx="7207200" cy="227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rgbClr val="B4A7D6"/>
                </a:solidFill>
                <a:latin typeface="Nunito"/>
                <a:ea typeface="Nunito"/>
                <a:cs typeface="Nunito"/>
                <a:sym typeface="Nunito"/>
              </a:rPr>
              <a:t>Listo. Y</a:t>
            </a:r>
            <a:r>
              <a:rPr lang="en" sz="3400">
                <a:solidFill>
                  <a:srgbClr val="B4A7D6"/>
                </a:solidFill>
                <a:latin typeface="Nunito"/>
                <a:ea typeface="Nunito"/>
                <a:cs typeface="Nunito"/>
                <a:sym typeface="Nunito"/>
              </a:rPr>
              <a:t>a tenemos nuestra </a:t>
            </a:r>
            <a:endParaRPr sz="3400">
              <a:solidFill>
                <a:srgbClr val="B4A7D6"/>
              </a:solidFill>
              <a:latin typeface="Nunito"/>
              <a:ea typeface="Nunito"/>
              <a:cs typeface="Nunito"/>
              <a:sym typeface="Nunito"/>
            </a:endParaRPr>
          </a:p>
          <a:p>
            <a:pPr indent="0" lvl="0" marL="0" rtl="0" algn="ctr">
              <a:spcBef>
                <a:spcPts val="0"/>
              </a:spcBef>
              <a:spcAft>
                <a:spcPts val="0"/>
              </a:spcAft>
              <a:buNone/>
            </a:pPr>
            <a:r>
              <a:rPr lang="en" sz="3400">
                <a:solidFill>
                  <a:srgbClr val="B4A7D6"/>
                </a:solidFill>
                <a:latin typeface="Nunito"/>
                <a:ea typeface="Nunito"/>
                <a:cs typeface="Nunito"/>
                <a:sym typeface="Nunito"/>
              </a:rPr>
              <a:t>pregunta bien planteada.</a:t>
            </a:r>
            <a:r>
              <a:rPr b="1" lang="en" sz="3400">
                <a:solidFill>
                  <a:srgbClr val="8E7CC3"/>
                </a:solidFill>
                <a:latin typeface="Nunito"/>
                <a:ea typeface="Nunito"/>
                <a:cs typeface="Nunito"/>
                <a:sym typeface="Nunito"/>
              </a:rPr>
              <a:t> </a:t>
            </a:r>
            <a:endParaRPr b="1" sz="3400">
              <a:solidFill>
                <a:srgbClr val="8E7CC3"/>
              </a:solidFill>
              <a:latin typeface="Nunito"/>
              <a:ea typeface="Nunito"/>
              <a:cs typeface="Nunito"/>
              <a:sym typeface="Nunito"/>
            </a:endParaRPr>
          </a:p>
          <a:p>
            <a:pPr indent="0" lvl="0" marL="0" rtl="0" algn="ctr">
              <a:spcBef>
                <a:spcPts val="0"/>
              </a:spcBef>
              <a:spcAft>
                <a:spcPts val="0"/>
              </a:spcAft>
              <a:buNone/>
            </a:pPr>
            <a:r>
              <a:t/>
            </a:r>
            <a:endParaRPr b="1" sz="3400">
              <a:solidFill>
                <a:srgbClr val="8E7CC3"/>
              </a:solidFill>
              <a:latin typeface="Nunito"/>
              <a:ea typeface="Nunito"/>
              <a:cs typeface="Nunito"/>
              <a:sym typeface="Nunito"/>
            </a:endParaRPr>
          </a:p>
          <a:p>
            <a:pPr indent="0" lvl="0" marL="0" rtl="0" algn="ctr">
              <a:spcBef>
                <a:spcPts val="0"/>
              </a:spcBef>
              <a:spcAft>
                <a:spcPts val="0"/>
              </a:spcAft>
              <a:buNone/>
            </a:pPr>
            <a:r>
              <a:rPr b="1" lang="en" sz="3400">
                <a:solidFill>
                  <a:srgbClr val="8E7CC3"/>
                </a:solidFill>
                <a:latin typeface="Nunito"/>
                <a:ea typeface="Nunito"/>
                <a:cs typeface="Nunito"/>
                <a:sym typeface="Nunito"/>
              </a:rPr>
              <a:t>Ahora nos toca preparar los datos.</a:t>
            </a:r>
            <a:endParaRPr b="1" sz="3400">
              <a:solidFill>
                <a:srgbClr val="8E7CC3"/>
              </a:solidFill>
              <a:latin typeface="Nunito"/>
              <a:ea typeface="Nunito"/>
              <a:cs typeface="Nunito"/>
              <a:sym typeface="Nunito"/>
            </a:endParaRPr>
          </a:p>
        </p:txBody>
      </p:sp>
      <p:pic>
        <p:nvPicPr>
          <p:cNvPr id="532" name="Google Shape;532;p101"/>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102"/>
          <p:cNvPicPr preferRelativeResize="0"/>
          <p:nvPr/>
        </p:nvPicPr>
        <p:blipFill>
          <a:blip r:embed="rId3">
            <a:alphaModFix/>
          </a:blip>
          <a:stretch>
            <a:fillRect/>
          </a:stretch>
        </p:blipFill>
        <p:spPr>
          <a:xfrm>
            <a:off x="152400" y="714800"/>
            <a:ext cx="8839197" cy="3713889"/>
          </a:xfrm>
          <a:prstGeom prst="rect">
            <a:avLst/>
          </a:prstGeom>
          <a:noFill/>
          <a:ln>
            <a:noFill/>
          </a:ln>
        </p:spPr>
      </p:pic>
      <p:sp>
        <p:nvSpPr>
          <p:cNvPr id="538" name="Google Shape;538;p102"/>
          <p:cNvSpPr txBox="1"/>
          <p:nvPr/>
        </p:nvSpPr>
        <p:spPr>
          <a:xfrm>
            <a:off x="0" y="0"/>
            <a:ext cx="62850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600">
                <a:solidFill>
                  <a:srgbClr val="0B5394"/>
                </a:solidFill>
              </a:rPr>
              <a:t>Ingeniería</a:t>
            </a:r>
            <a:r>
              <a:rPr b="1" lang="en" sz="3600">
                <a:solidFill>
                  <a:srgbClr val="0B5394"/>
                </a:solidFill>
              </a:rPr>
              <a:t> de datos</a:t>
            </a:r>
            <a:endParaRPr b="1" sz="3600">
              <a:solidFill>
                <a:srgbClr val="0B5394"/>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03"/>
          <p:cNvSpPr txBox="1"/>
          <p:nvPr/>
        </p:nvSpPr>
        <p:spPr>
          <a:xfrm>
            <a:off x="0" y="0"/>
            <a:ext cx="62850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600">
                <a:solidFill>
                  <a:srgbClr val="0B5394"/>
                </a:solidFill>
              </a:rPr>
              <a:t>Variables físicas</a:t>
            </a:r>
            <a:endParaRPr b="1" sz="3600">
              <a:solidFill>
                <a:srgbClr val="0B5394"/>
              </a:solidFill>
            </a:endParaRPr>
          </a:p>
        </p:txBody>
      </p:sp>
      <p:sp>
        <p:nvSpPr>
          <p:cNvPr id="544" name="Google Shape;544;p103"/>
          <p:cNvSpPr txBox="1"/>
          <p:nvPr/>
        </p:nvSpPr>
        <p:spPr>
          <a:xfrm>
            <a:off x="429725" y="1007200"/>
            <a:ext cx="4377900" cy="3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dk1"/>
                </a:solidFill>
              </a:rPr>
              <a:t>~1000 parámetros disponibles por vuelo</a:t>
            </a:r>
            <a:endParaRPr b="1" sz="1700">
              <a:solidFill>
                <a:schemeClr val="dk1"/>
              </a:solidFill>
            </a:endParaRPr>
          </a:p>
          <a:p>
            <a:pPr indent="0" lvl="0" marL="0" rtl="0" algn="l">
              <a:lnSpc>
                <a:spcPct val="115000"/>
              </a:lnSpc>
              <a:spcBef>
                <a:spcPts val="0"/>
              </a:spcBef>
              <a:spcAft>
                <a:spcPts val="0"/>
              </a:spcAft>
              <a:buNone/>
            </a:pPr>
            <a:r>
              <a:rPr lang="en" sz="1500">
                <a:solidFill>
                  <a:schemeClr val="dk1"/>
                </a:solidFill>
              </a:rPr>
              <a:t>•Temperaturas</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•Vibraciones</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•Corriente eléctrica</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•Humedad</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•Velocidad</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•Polvo</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•Concentraciones</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a:t>
            </a:r>
            <a:endParaRPr sz="1500">
              <a:solidFill>
                <a:schemeClr val="dk1"/>
              </a:solidFill>
            </a:endParaRPr>
          </a:p>
          <a:p>
            <a:pPr indent="0" lvl="0" marL="0" rtl="0" algn="l">
              <a:lnSpc>
                <a:spcPct val="115000"/>
              </a:lnSpc>
              <a:spcBef>
                <a:spcPts val="0"/>
              </a:spcBef>
              <a:spcAft>
                <a:spcPts val="0"/>
              </a:spcAft>
              <a:buNone/>
            </a:pPr>
            <a:r>
              <a:rPr lang="en" sz="1500">
                <a:solidFill>
                  <a:schemeClr val="dk1"/>
                </a:solidFill>
              </a:rPr>
              <a:t>•</a:t>
            </a:r>
            <a:endParaRPr sz="1500">
              <a:solidFill>
                <a:schemeClr val="dk1"/>
              </a:solidFill>
            </a:endParaRPr>
          </a:p>
          <a:p>
            <a:pPr indent="0" lvl="0" marL="0" rtl="0" algn="l">
              <a:lnSpc>
                <a:spcPct val="115000"/>
              </a:lnSpc>
              <a:spcBef>
                <a:spcPts val="0"/>
              </a:spcBef>
              <a:spcAft>
                <a:spcPts val="0"/>
              </a:spcAft>
              <a:buNone/>
            </a:pPr>
            <a:r>
              <a:rPr b="1" lang="en" sz="1700">
                <a:solidFill>
                  <a:schemeClr val="dk1"/>
                </a:solidFill>
              </a:rPr>
              <a:t>Nivel de deterioro no disponible por vuelo sino solo en las fechas de inspección</a:t>
            </a:r>
            <a:endParaRPr b="1" sz="1700">
              <a:solidFill>
                <a:schemeClr val="dk1"/>
              </a:solidFill>
            </a:endParaRPr>
          </a:p>
        </p:txBody>
      </p:sp>
      <p:pic>
        <p:nvPicPr>
          <p:cNvPr id="545" name="Google Shape;545;p103"/>
          <p:cNvPicPr preferRelativeResize="0"/>
          <p:nvPr/>
        </p:nvPicPr>
        <p:blipFill>
          <a:blip r:embed="rId3">
            <a:alphaModFix/>
          </a:blip>
          <a:stretch>
            <a:fillRect/>
          </a:stretch>
        </p:blipFill>
        <p:spPr>
          <a:xfrm>
            <a:off x="4211425" y="1609188"/>
            <a:ext cx="4746025" cy="1925125"/>
          </a:xfrm>
          <a:prstGeom prst="rect">
            <a:avLst/>
          </a:prstGeom>
          <a:noFill/>
          <a:ln>
            <a:noFill/>
          </a:ln>
        </p:spPr>
      </p:pic>
      <p:sp>
        <p:nvSpPr>
          <p:cNvPr id="546" name="Google Shape;546;p103"/>
          <p:cNvSpPr txBox="1"/>
          <p:nvPr/>
        </p:nvSpPr>
        <p:spPr>
          <a:xfrm>
            <a:off x="5009200" y="5455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Por motor se tiene</a:t>
            </a:r>
            <a:endParaRPr sz="1800">
              <a:solidFill>
                <a:schemeClr val="dk1"/>
              </a:solidFill>
            </a:endParaRPr>
          </a:p>
        </p:txBody>
      </p:sp>
      <p:sp>
        <p:nvSpPr>
          <p:cNvPr id="547" name="Google Shape;547;p103"/>
          <p:cNvSpPr txBox="1"/>
          <p:nvPr/>
        </p:nvSpPr>
        <p:spPr>
          <a:xfrm>
            <a:off x="4807625" y="3652800"/>
            <a:ext cx="41901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dk1"/>
                </a:solidFill>
                <a:highlight>
                  <a:srgbClr val="F6B26B"/>
                </a:highlight>
              </a:rPr>
              <a:t>¿Cómo manejamos este tipo de situaciones cuando no tenemos toda la información?</a:t>
            </a:r>
            <a:endParaRPr sz="1600">
              <a:solidFill>
                <a:schemeClr val="dk1"/>
              </a:solidFill>
              <a:highlight>
                <a:srgbClr val="F6B26B"/>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104"/>
          <p:cNvPicPr preferRelativeResize="0"/>
          <p:nvPr/>
        </p:nvPicPr>
        <p:blipFill>
          <a:blip r:embed="rId3">
            <a:alphaModFix/>
          </a:blip>
          <a:stretch>
            <a:fillRect/>
          </a:stretch>
        </p:blipFill>
        <p:spPr>
          <a:xfrm>
            <a:off x="152400" y="152400"/>
            <a:ext cx="8839199" cy="363792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105"/>
          <p:cNvPicPr preferRelativeResize="0"/>
          <p:nvPr/>
        </p:nvPicPr>
        <p:blipFill>
          <a:blip r:embed="rId3">
            <a:alphaModFix/>
          </a:blip>
          <a:stretch>
            <a:fillRect/>
          </a:stretch>
        </p:blipFill>
        <p:spPr>
          <a:xfrm>
            <a:off x="232975" y="868163"/>
            <a:ext cx="8839202" cy="3407165"/>
          </a:xfrm>
          <a:prstGeom prst="rect">
            <a:avLst/>
          </a:prstGeom>
          <a:noFill/>
          <a:ln>
            <a:noFill/>
          </a:ln>
        </p:spPr>
      </p:pic>
      <p:sp>
        <p:nvSpPr>
          <p:cNvPr id="558" name="Google Shape;558;p105"/>
          <p:cNvSpPr txBox="1"/>
          <p:nvPr/>
        </p:nvSpPr>
        <p:spPr>
          <a:xfrm>
            <a:off x="429750" y="161150"/>
            <a:ext cx="4391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Nunito"/>
                <a:ea typeface="Nunito"/>
                <a:cs typeface="Nunito"/>
                <a:sym typeface="Nunito"/>
              </a:rPr>
              <a:t>Resultados</a:t>
            </a:r>
            <a:endParaRPr b="1" sz="2100">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06"/>
          <p:cNvSpPr txBox="1"/>
          <p:nvPr/>
        </p:nvSpPr>
        <p:spPr>
          <a:xfrm>
            <a:off x="429750" y="161150"/>
            <a:ext cx="58554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600">
                <a:solidFill>
                  <a:srgbClr val="203864"/>
                </a:solidFill>
              </a:rPr>
              <a:t>Producto entregado</a:t>
            </a:r>
            <a:endParaRPr b="1" sz="2100">
              <a:solidFill>
                <a:srgbClr val="203864"/>
              </a:solidFill>
              <a:latin typeface="Nunito"/>
              <a:ea typeface="Nunito"/>
              <a:cs typeface="Nunito"/>
              <a:sym typeface="Nunito"/>
            </a:endParaRPr>
          </a:p>
        </p:txBody>
      </p:sp>
      <p:sp>
        <p:nvSpPr>
          <p:cNvPr id="564" name="Google Shape;564;p106"/>
          <p:cNvSpPr txBox="1"/>
          <p:nvPr/>
        </p:nvSpPr>
        <p:spPr>
          <a:xfrm>
            <a:off x="228300" y="1047500"/>
            <a:ext cx="5680800" cy="3324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2000">
                <a:solidFill>
                  <a:schemeClr val="dk1"/>
                </a:solidFill>
              </a:rPr>
              <a:t>Tablero consultado por la aerolínea:</a:t>
            </a:r>
            <a:endParaRPr b="1" sz="2000">
              <a:solidFill>
                <a:schemeClr val="dk1"/>
              </a:solidFill>
            </a:endParaRPr>
          </a:p>
          <a:p>
            <a:pPr indent="0" lvl="0" marL="0" rtl="0" algn="just">
              <a:lnSpc>
                <a:spcPct val="115000"/>
              </a:lnSpc>
              <a:spcBef>
                <a:spcPts val="0"/>
              </a:spcBef>
              <a:spcAft>
                <a:spcPts val="0"/>
              </a:spcAft>
              <a:buNone/>
            </a:pPr>
            <a:r>
              <a:rPr lang="en" sz="2000">
                <a:solidFill>
                  <a:schemeClr val="dk1"/>
                </a:solidFill>
              </a:rPr>
              <a:t>1.- Gráfica con progresión de daño de motores con parte estudiada vs tiempo</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2.- Lista de motores con daño mayor a 4</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3.- Email a partes interesadas con lista de motores y daño</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4.- Última ubicación de los motores</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5.- Lista de motores cuyas partes ya han sido reemplazadas</a:t>
            </a:r>
            <a:endParaRPr sz="2000">
              <a:solidFill>
                <a:schemeClr val="dk1"/>
              </a:solidFill>
            </a:endParaRPr>
          </a:p>
        </p:txBody>
      </p:sp>
      <p:pic>
        <p:nvPicPr>
          <p:cNvPr id="565" name="Google Shape;565;p106"/>
          <p:cNvPicPr preferRelativeResize="0"/>
          <p:nvPr/>
        </p:nvPicPr>
        <p:blipFill>
          <a:blip r:embed="rId3">
            <a:alphaModFix/>
          </a:blip>
          <a:stretch>
            <a:fillRect/>
          </a:stretch>
        </p:blipFill>
        <p:spPr>
          <a:xfrm>
            <a:off x="6061500" y="1052450"/>
            <a:ext cx="2930101" cy="20412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107"/>
          <p:cNvSpPr txBox="1"/>
          <p:nvPr/>
        </p:nvSpPr>
        <p:spPr>
          <a:xfrm>
            <a:off x="429750" y="161150"/>
            <a:ext cx="5855400" cy="137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600">
                <a:solidFill>
                  <a:srgbClr val="203864"/>
                </a:solidFill>
              </a:rPr>
              <a:t>Consideraciones Finales</a:t>
            </a:r>
            <a:endParaRPr b="1" sz="3600">
              <a:solidFill>
                <a:srgbClr val="203864"/>
              </a:solidFill>
            </a:endParaRPr>
          </a:p>
          <a:p>
            <a:pPr indent="0" lvl="0" marL="0" rtl="0" algn="l">
              <a:lnSpc>
                <a:spcPct val="115000"/>
              </a:lnSpc>
              <a:spcBef>
                <a:spcPts val="0"/>
              </a:spcBef>
              <a:spcAft>
                <a:spcPts val="0"/>
              </a:spcAft>
              <a:buNone/>
            </a:pPr>
            <a:r>
              <a:t/>
            </a:r>
            <a:endParaRPr b="1" sz="3600">
              <a:solidFill>
                <a:srgbClr val="203864"/>
              </a:solidFill>
            </a:endParaRPr>
          </a:p>
        </p:txBody>
      </p:sp>
      <p:pic>
        <p:nvPicPr>
          <p:cNvPr id="571" name="Google Shape;571;p107"/>
          <p:cNvPicPr preferRelativeResize="0"/>
          <p:nvPr/>
        </p:nvPicPr>
        <p:blipFill>
          <a:blip r:embed="rId3">
            <a:alphaModFix/>
          </a:blip>
          <a:stretch>
            <a:fillRect/>
          </a:stretch>
        </p:blipFill>
        <p:spPr>
          <a:xfrm>
            <a:off x="179275" y="1018175"/>
            <a:ext cx="8623841" cy="3301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5" name="Shape 575"/>
        <p:cNvGrpSpPr/>
        <p:nvPr/>
      </p:nvGrpSpPr>
      <p:grpSpPr>
        <a:xfrm>
          <a:off x="0" y="0"/>
          <a:ext cx="0" cy="0"/>
          <a:chOff x="0" y="0"/>
          <a:chExt cx="0" cy="0"/>
        </a:xfrm>
      </p:grpSpPr>
      <p:sp>
        <p:nvSpPr>
          <p:cNvPr id="576" name="Google Shape;576;p108"/>
          <p:cNvSpPr txBox="1"/>
          <p:nvPr>
            <p:ph type="ctrTitle"/>
          </p:nvPr>
        </p:nvSpPr>
        <p:spPr>
          <a:xfrm>
            <a:off x="-3600" y="692183"/>
            <a:ext cx="9151200" cy="158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4000"/>
              <a:t>Complex Network and Data Analysis:</a:t>
            </a:r>
            <a:br>
              <a:rPr lang="en" sz="4000"/>
            </a:br>
            <a:r>
              <a:rPr lang="en" sz="4000"/>
              <a:t>Urban Road Networks</a:t>
            </a:r>
            <a:endParaRPr sz="4000"/>
          </a:p>
        </p:txBody>
      </p:sp>
      <p:sp>
        <p:nvSpPr>
          <p:cNvPr id="577" name="Google Shape;577;p108"/>
          <p:cNvSpPr txBox="1"/>
          <p:nvPr>
            <p:ph idx="1" type="subTitle"/>
          </p:nvPr>
        </p:nvSpPr>
        <p:spPr>
          <a:xfrm>
            <a:off x="311692" y="2600475"/>
            <a:ext cx="85206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800"/>
              <a:buNone/>
            </a:pPr>
            <a:r>
              <a:rPr lang="en" sz="2400"/>
              <a:t>3er Jornada Nacional de Investigación</a:t>
            </a:r>
            <a:endParaRPr/>
          </a:p>
          <a:p>
            <a:pPr indent="-342900" lvl="0" marL="457200" rtl="0" algn="ctr">
              <a:lnSpc>
                <a:spcPct val="100000"/>
              </a:lnSpc>
              <a:spcBef>
                <a:spcPts val="0"/>
              </a:spcBef>
              <a:spcAft>
                <a:spcPts val="0"/>
              </a:spcAft>
              <a:buSzPts val="2800"/>
              <a:buNone/>
            </a:pPr>
            <a:r>
              <a:rPr lang="en" sz="2400"/>
              <a:t>2do Coloquio Internacional de Investigación</a:t>
            </a:r>
            <a:endParaRPr/>
          </a:p>
          <a:p>
            <a:pPr indent="-342900" lvl="0" marL="457200" rtl="0" algn="ctr">
              <a:lnSpc>
                <a:spcPct val="100000"/>
              </a:lnSpc>
              <a:spcBef>
                <a:spcPts val="0"/>
              </a:spcBef>
              <a:spcAft>
                <a:spcPts val="0"/>
              </a:spcAft>
              <a:buSzPts val="2800"/>
              <a:buNone/>
            </a:pPr>
            <a:r>
              <a:t/>
            </a:r>
            <a:endParaRPr sz="2400"/>
          </a:p>
          <a:p>
            <a:pPr indent="-342900" lvl="0" marL="457200" rtl="0" algn="ctr">
              <a:lnSpc>
                <a:spcPct val="100000"/>
              </a:lnSpc>
              <a:spcBef>
                <a:spcPts val="0"/>
              </a:spcBef>
              <a:spcAft>
                <a:spcPts val="0"/>
              </a:spcAft>
              <a:buSzPts val="2800"/>
              <a:buNone/>
            </a:pPr>
            <a:r>
              <a:rPr lang="en" sz="2400"/>
              <a:t>Ing. Didier Gamboa Angulo</a:t>
            </a:r>
            <a:endParaRPr/>
          </a:p>
          <a:p>
            <a:pPr indent="-342900" lvl="0" marL="457200" rtl="0" algn="ctr">
              <a:lnSpc>
                <a:spcPct val="100000"/>
              </a:lnSpc>
              <a:spcBef>
                <a:spcPts val="0"/>
              </a:spcBef>
              <a:spcAft>
                <a:spcPts val="0"/>
              </a:spcAft>
              <a:buSzPts val="2800"/>
              <a:buNone/>
            </a:pPr>
            <a:r>
              <a:rPr lang="en" sz="2400"/>
              <a:t>Br. Alejandro Puerto Castro, Dr. Gonzalo Peraza Múes</a:t>
            </a:r>
            <a:endParaRPr/>
          </a:p>
          <a:p>
            <a:pPr indent="-342900" lvl="0" marL="457200" rtl="0" algn="ctr">
              <a:lnSpc>
                <a:spcPct val="100000"/>
              </a:lnSpc>
              <a:spcBef>
                <a:spcPts val="0"/>
              </a:spcBef>
              <a:spcAft>
                <a:spcPts val="0"/>
              </a:spcAft>
              <a:buSzPts val="2800"/>
              <a:buNone/>
            </a:pPr>
            <a:r>
              <a:rPr lang="en" sz="2400">
                <a:latin typeface="Consolas"/>
                <a:ea typeface="Consolas"/>
                <a:cs typeface="Consolas"/>
                <a:sym typeface="Consolas"/>
              </a:rPr>
              <a:t>didier.gamboa@upy.edu.com</a:t>
            </a:r>
            <a:endParaRPr/>
          </a:p>
        </p:txBody>
      </p:sp>
      <p:pic>
        <p:nvPicPr>
          <p:cNvPr id="578" name="Google Shape;578;p108"/>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 name="Shape 582"/>
        <p:cNvGrpSpPr/>
        <p:nvPr/>
      </p:nvGrpSpPr>
      <p:grpSpPr>
        <a:xfrm>
          <a:off x="0" y="0"/>
          <a:ext cx="0" cy="0"/>
          <a:chOff x="0" y="0"/>
          <a:chExt cx="0" cy="0"/>
        </a:xfrm>
      </p:grpSpPr>
      <p:sp>
        <p:nvSpPr>
          <p:cNvPr id="583" name="Google Shape;583;p109"/>
          <p:cNvSpPr txBox="1"/>
          <p:nvPr>
            <p:ph type="ctrTitle"/>
          </p:nvPr>
        </p:nvSpPr>
        <p:spPr>
          <a:xfrm>
            <a:off x="-3600" y="692183"/>
            <a:ext cx="9151200" cy="158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4000"/>
              <a:t>Complex Network and Data Analysis:</a:t>
            </a:r>
            <a:br>
              <a:rPr lang="en" sz="4000"/>
            </a:br>
            <a:r>
              <a:rPr lang="en" sz="4000"/>
              <a:t>Urban Road Networks</a:t>
            </a:r>
            <a:endParaRPr sz="4000"/>
          </a:p>
        </p:txBody>
      </p:sp>
      <p:sp>
        <p:nvSpPr>
          <p:cNvPr id="584" name="Google Shape;584;p109"/>
          <p:cNvSpPr txBox="1"/>
          <p:nvPr>
            <p:ph idx="1" type="subTitle"/>
          </p:nvPr>
        </p:nvSpPr>
        <p:spPr>
          <a:xfrm>
            <a:off x="311692" y="2600475"/>
            <a:ext cx="8520600" cy="7926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800"/>
              <a:buNone/>
            </a:pPr>
            <a:r>
              <a:rPr lang="en" sz="2400"/>
              <a:t>3er Jornada Nacional de Investigación</a:t>
            </a:r>
            <a:endParaRPr/>
          </a:p>
          <a:p>
            <a:pPr indent="-342900" lvl="0" marL="457200" rtl="0" algn="ctr">
              <a:lnSpc>
                <a:spcPct val="100000"/>
              </a:lnSpc>
              <a:spcBef>
                <a:spcPts val="0"/>
              </a:spcBef>
              <a:spcAft>
                <a:spcPts val="0"/>
              </a:spcAft>
              <a:buSzPts val="2800"/>
              <a:buNone/>
            </a:pPr>
            <a:r>
              <a:rPr lang="en" sz="2400"/>
              <a:t>2do Coloquio Internacional de Investigación</a:t>
            </a:r>
            <a:endParaRPr/>
          </a:p>
          <a:p>
            <a:pPr indent="-342900" lvl="0" marL="457200" rtl="0" algn="ctr">
              <a:lnSpc>
                <a:spcPct val="100000"/>
              </a:lnSpc>
              <a:spcBef>
                <a:spcPts val="0"/>
              </a:spcBef>
              <a:spcAft>
                <a:spcPts val="0"/>
              </a:spcAft>
              <a:buSzPts val="2800"/>
              <a:buNone/>
            </a:pPr>
            <a:r>
              <a:t/>
            </a:r>
            <a:endParaRPr sz="2400"/>
          </a:p>
          <a:p>
            <a:pPr indent="-342900" lvl="0" marL="457200" rtl="0" algn="ctr">
              <a:lnSpc>
                <a:spcPct val="100000"/>
              </a:lnSpc>
              <a:spcBef>
                <a:spcPts val="0"/>
              </a:spcBef>
              <a:spcAft>
                <a:spcPts val="0"/>
              </a:spcAft>
              <a:buSzPts val="2800"/>
              <a:buNone/>
            </a:pPr>
            <a:r>
              <a:rPr lang="en" sz="2400"/>
              <a:t>Ing. Did</a:t>
            </a:r>
            <a:r>
              <a:rPr lang="en" sz="2400"/>
              <a:t>i</a:t>
            </a:r>
            <a:r>
              <a:rPr lang="en" sz="2400"/>
              <a:t>er Gamboa Angulo</a:t>
            </a:r>
            <a:endParaRPr/>
          </a:p>
          <a:p>
            <a:pPr indent="-342900" lvl="0" marL="457200" rtl="0" algn="ctr">
              <a:lnSpc>
                <a:spcPct val="100000"/>
              </a:lnSpc>
              <a:spcBef>
                <a:spcPts val="0"/>
              </a:spcBef>
              <a:spcAft>
                <a:spcPts val="0"/>
              </a:spcAft>
              <a:buSzPts val="2800"/>
              <a:buNone/>
            </a:pPr>
            <a:r>
              <a:rPr lang="en" sz="2400"/>
              <a:t>Br. Alejandro Puerto Castro, Dr. Gonzalo Peraza Múes</a:t>
            </a:r>
            <a:endParaRPr/>
          </a:p>
          <a:p>
            <a:pPr indent="-342900" lvl="0" marL="457200" rtl="0" algn="ctr">
              <a:lnSpc>
                <a:spcPct val="100000"/>
              </a:lnSpc>
              <a:spcBef>
                <a:spcPts val="0"/>
              </a:spcBef>
              <a:spcAft>
                <a:spcPts val="0"/>
              </a:spcAft>
              <a:buSzPts val="2800"/>
              <a:buNone/>
            </a:pPr>
            <a:r>
              <a:rPr lang="en" sz="2400">
                <a:latin typeface="Consolas"/>
                <a:ea typeface="Consolas"/>
                <a:cs typeface="Consolas"/>
                <a:sym typeface="Consolas"/>
              </a:rPr>
              <a:t>didier.gamboa@upy.edu.com</a:t>
            </a:r>
            <a:endParaRPr/>
          </a:p>
        </p:txBody>
      </p:sp>
      <p:pic>
        <p:nvPicPr>
          <p:cNvPr id="585" name="Google Shape;585;p109"/>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9" name="Shape 589"/>
        <p:cNvGrpSpPr/>
        <p:nvPr/>
      </p:nvGrpSpPr>
      <p:grpSpPr>
        <a:xfrm>
          <a:off x="0" y="0"/>
          <a:ext cx="0" cy="0"/>
          <a:chOff x="0" y="0"/>
          <a:chExt cx="0" cy="0"/>
        </a:xfrm>
      </p:grpSpPr>
      <p:sp>
        <p:nvSpPr>
          <p:cNvPr id="590" name="Google Shape;590;p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Analysis of Urban Road Networks in Mexico</a:t>
            </a:r>
            <a:endParaRPr/>
          </a:p>
        </p:txBody>
      </p:sp>
      <p:sp>
        <p:nvSpPr>
          <p:cNvPr id="591" name="Google Shape;591;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92" name="Google Shape;592;p110"/>
          <p:cNvSpPr/>
          <p:nvPr/>
        </p:nvSpPr>
        <p:spPr>
          <a:xfrm>
            <a:off x="0" y="4759332"/>
            <a:ext cx="9144000" cy="384017"/>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G. Boeing (2018). A Multi-Scale Analysis of 27,000 Urban Street Networks: Every US City, Town, Urbanized Area, and Zillow Neighborhood </a:t>
            </a:r>
            <a:endParaRPr/>
          </a:p>
        </p:txBody>
      </p:sp>
      <p:sp>
        <p:nvSpPr>
          <p:cNvPr id="593" name="Google Shape;593;p110"/>
          <p:cNvSpPr txBox="1"/>
          <p:nvPr>
            <p:ph idx="1" type="body"/>
          </p:nvPr>
        </p:nvSpPr>
        <p:spPr>
          <a:xfrm>
            <a:off x="4669388" y="1180329"/>
            <a:ext cx="407742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
              <a:t>Project Phases</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Problem Understanding</a:t>
            </a:r>
            <a:endParaRPr/>
          </a:p>
          <a:p>
            <a:pPr indent="-342900" lvl="0" marL="457200" rtl="0" algn="l">
              <a:lnSpc>
                <a:spcPct val="115000"/>
              </a:lnSpc>
              <a:spcBef>
                <a:spcPts val="0"/>
              </a:spcBef>
              <a:spcAft>
                <a:spcPts val="0"/>
              </a:spcAft>
              <a:buSzPts val="1800"/>
              <a:buChar char="●"/>
            </a:pPr>
            <a:r>
              <a:rPr lang="en"/>
              <a:t>Data Understanding </a:t>
            </a:r>
            <a:endParaRPr/>
          </a:p>
          <a:p>
            <a:pPr indent="-342900" lvl="0" marL="457200" rtl="0" algn="l">
              <a:lnSpc>
                <a:spcPct val="115000"/>
              </a:lnSpc>
              <a:spcBef>
                <a:spcPts val="0"/>
              </a:spcBef>
              <a:spcAft>
                <a:spcPts val="0"/>
              </a:spcAft>
              <a:buSzPts val="1800"/>
              <a:buChar char="●"/>
            </a:pPr>
            <a:r>
              <a:rPr lang="en"/>
              <a:t>Data Preprocessing</a:t>
            </a:r>
            <a:endParaRPr/>
          </a:p>
          <a:p>
            <a:pPr indent="-342900" lvl="0" marL="457200" rtl="0" algn="l">
              <a:lnSpc>
                <a:spcPct val="115000"/>
              </a:lnSpc>
              <a:spcBef>
                <a:spcPts val="0"/>
              </a:spcBef>
              <a:spcAft>
                <a:spcPts val="0"/>
              </a:spcAft>
              <a:buSzPts val="1800"/>
              <a:buChar char="●"/>
            </a:pPr>
            <a:r>
              <a:rPr lang="en"/>
              <a:t>Modelling</a:t>
            </a:r>
            <a:endParaRPr/>
          </a:p>
          <a:p>
            <a:pPr indent="-342900" lvl="0" marL="457200" rtl="0" algn="l">
              <a:lnSpc>
                <a:spcPct val="115000"/>
              </a:lnSpc>
              <a:spcBef>
                <a:spcPts val="0"/>
              </a:spcBef>
              <a:spcAft>
                <a:spcPts val="0"/>
              </a:spcAft>
              <a:buSzPts val="1800"/>
              <a:buChar char="●"/>
            </a:pPr>
            <a:r>
              <a:rPr lang="en"/>
              <a:t>Evaluation</a:t>
            </a:r>
            <a:endParaRPr/>
          </a:p>
          <a:p>
            <a:pPr indent="-342900" lvl="0" marL="457200" rtl="0" algn="l">
              <a:lnSpc>
                <a:spcPct val="115000"/>
              </a:lnSpc>
              <a:spcBef>
                <a:spcPts val="0"/>
              </a:spcBef>
              <a:spcAft>
                <a:spcPts val="0"/>
              </a:spcAft>
              <a:buSzPts val="1800"/>
              <a:buChar char="●"/>
            </a:pPr>
            <a:r>
              <a:rPr lang="en"/>
              <a:t>Deployment</a:t>
            </a:r>
            <a:endParaRPr/>
          </a:p>
        </p:txBody>
      </p:sp>
      <p:pic>
        <p:nvPicPr>
          <p:cNvPr id="594" name="Google Shape;594;p110"/>
          <p:cNvPicPr preferRelativeResize="0"/>
          <p:nvPr/>
        </p:nvPicPr>
        <p:blipFill rotWithShape="1">
          <a:blip r:embed="rId3">
            <a:alphaModFix/>
          </a:blip>
          <a:srcRect b="0" l="0" r="0" t="0"/>
          <a:stretch/>
        </p:blipFill>
        <p:spPr>
          <a:xfrm>
            <a:off x="766515" y="1078584"/>
            <a:ext cx="3116557" cy="3416401"/>
          </a:xfrm>
          <a:prstGeom prst="rect">
            <a:avLst/>
          </a:prstGeom>
          <a:noFill/>
          <a:ln>
            <a:noFill/>
          </a:ln>
        </p:spPr>
      </p:pic>
      <p:pic>
        <p:nvPicPr>
          <p:cNvPr id="595" name="Google Shape;595;p110"/>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6"/>
          <p:cNvSpPr txBox="1"/>
          <p:nvPr/>
        </p:nvSpPr>
        <p:spPr>
          <a:xfrm>
            <a:off x="777150" y="2136900"/>
            <a:ext cx="75897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262" name="Google Shape;262;p6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63" name="Google Shape;263;p6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9" name="Shape 599"/>
        <p:cNvGrpSpPr/>
        <p:nvPr/>
      </p:nvGrpSpPr>
      <p:grpSpPr>
        <a:xfrm>
          <a:off x="0" y="0"/>
          <a:ext cx="0" cy="0"/>
          <a:chOff x="0" y="0"/>
          <a:chExt cx="0" cy="0"/>
        </a:xfrm>
      </p:grpSpPr>
      <p:sp>
        <p:nvSpPr>
          <p:cNvPr id="600" name="Google Shape;600;p111"/>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Image retrieved from: </a:t>
            </a:r>
            <a:r>
              <a:rPr b="0" i="0" lang="en" sz="1400" u="sng" cap="none" strike="noStrike">
                <a:solidFill>
                  <a:schemeClr val="hlink"/>
                </a:solidFill>
                <a:latin typeface="Arial"/>
                <a:ea typeface="Arial"/>
                <a:cs typeface="Arial"/>
                <a:sym typeface="Arial"/>
                <a:hlinkClick r:id="rId3"/>
              </a:rPr>
              <a:t>http://networkrepository.com/soc-karate.php</a:t>
            </a:r>
            <a:endParaRPr b="0" i="0" sz="1400" u="none" cap="none" strike="noStrike">
              <a:solidFill>
                <a:schemeClr val="lt1"/>
              </a:solidFill>
              <a:latin typeface="Arial"/>
              <a:ea typeface="Arial"/>
              <a:cs typeface="Arial"/>
              <a:sym typeface="Arial"/>
            </a:endParaRPr>
          </a:p>
        </p:txBody>
      </p:sp>
      <p:pic>
        <p:nvPicPr>
          <p:cNvPr id="601" name="Google Shape;601;p111"/>
          <p:cNvPicPr preferRelativeResize="0"/>
          <p:nvPr/>
        </p:nvPicPr>
        <p:blipFill rotWithShape="1">
          <a:blip r:embed="rId4">
            <a:alphaModFix/>
          </a:blip>
          <a:srcRect b="0" l="0" r="0" t="0"/>
          <a:stretch/>
        </p:blipFill>
        <p:spPr>
          <a:xfrm>
            <a:off x="2181463" y="1573661"/>
            <a:ext cx="4781074" cy="3385189"/>
          </a:xfrm>
          <a:prstGeom prst="rect">
            <a:avLst/>
          </a:prstGeom>
          <a:noFill/>
          <a:ln>
            <a:noFill/>
          </a:ln>
        </p:spPr>
      </p:pic>
      <p:sp>
        <p:nvSpPr>
          <p:cNvPr id="602" name="Google Shape;602;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Network</a:t>
            </a:r>
            <a:endParaRPr/>
          </a:p>
        </p:txBody>
      </p:sp>
      <p:sp>
        <p:nvSpPr>
          <p:cNvPr id="603" name="Google Shape;603;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04" name="Google Shape;604;p111"/>
          <p:cNvSpPr txBox="1"/>
          <p:nvPr>
            <p:ph idx="1" type="body"/>
          </p:nvPr>
        </p:nvSpPr>
        <p:spPr>
          <a:xfrm>
            <a:off x="311699" y="1152475"/>
            <a:ext cx="8620427" cy="3416400"/>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lang="en"/>
              <a:t>A Network is composed of entities (nodes) connected by its relationship (links).</a:t>
            </a:r>
            <a:endParaRPr/>
          </a:p>
        </p:txBody>
      </p:sp>
      <p:sp>
        <p:nvSpPr>
          <p:cNvPr id="605" name="Google Shape;605;p111"/>
          <p:cNvSpPr txBox="1"/>
          <p:nvPr/>
        </p:nvSpPr>
        <p:spPr>
          <a:xfrm>
            <a:off x="4798712" y="4651073"/>
            <a:ext cx="314861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Karate Club Network (Zachary, 1977)</a:t>
            </a:r>
            <a:endParaRPr/>
          </a:p>
        </p:txBody>
      </p:sp>
      <p:pic>
        <p:nvPicPr>
          <p:cNvPr id="606" name="Google Shape;606;p111"/>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0" name="Shape 610"/>
        <p:cNvGrpSpPr/>
        <p:nvPr/>
      </p:nvGrpSpPr>
      <p:grpSpPr>
        <a:xfrm>
          <a:off x="0" y="0"/>
          <a:ext cx="0" cy="0"/>
          <a:chOff x="0" y="0"/>
          <a:chExt cx="0" cy="0"/>
        </a:xfrm>
      </p:grpSpPr>
      <p:sp>
        <p:nvSpPr>
          <p:cNvPr id="611" name="Google Shape;611;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12" name="Google Shape;612;p112"/>
          <p:cNvSpPr txBox="1"/>
          <p:nvPr>
            <p:ph idx="1" type="body"/>
          </p:nvPr>
        </p:nvSpPr>
        <p:spPr>
          <a:xfrm>
            <a:off x="6455286" y="1381706"/>
            <a:ext cx="2350234" cy="1149613"/>
          </a:xfrm>
          <a:prstGeom prst="rect">
            <a:avLst/>
          </a:prstGeom>
          <a:solidFill>
            <a:schemeClr val="lt1"/>
          </a:solidFill>
          <a:ln cap="flat" cmpd="sng" w="25400">
            <a:solidFill>
              <a:srgbClr val="5D1689"/>
            </a:solidFill>
            <a:prstDash val="solid"/>
            <a:round/>
            <a:headEnd len="sm" w="sm" type="none"/>
            <a:tailEnd len="sm" w="sm" type="none"/>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b="1" lang="en">
                <a:solidFill>
                  <a:schemeClr val="dk1"/>
                </a:solidFill>
                <a:latin typeface="Arial"/>
                <a:ea typeface="Arial"/>
                <a:cs typeface="Arial"/>
                <a:sym typeface="Arial"/>
              </a:rPr>
              <a:t>Facebook Network</a:t>
            </a:r>
            <a:endParaRPr/>
          </a:p>
          <a:p>
            <a:pPr indent="0" lvl="0" marL="114300" rtl="0" algn="l">
              <a:lnSpc>
                <a:spcPct val="115000"/>
              </a:lnSpc>
              <a:spcBef>
                <a:spcPts val="0"/>
              </a:spcBef>
              <a:spcAft>
                <a:spcPts val="0"/>
              </a:spcAft>
              <a:buSzPts val="1800"/>
              <a:buNone/>
            </a:pPr>
            <a:r>
              <a:rPr b="1" lang="en">
                <a:solidFill>
                  <a:schemeClr val="dk1"/>
                </a:solidFill>
                <a:latin typeface="Arial"/>
                <a:ea typeface="Arial"/>
                <a:cs typeface="Arial"/>
                <a:sym typeface="Arial"/>
              </a:rPr>
              <a:t>Nodes</a:t>
            </a:r>
            <a:r>
              <a:rPr lang="en">
                <a:solidFill>
                  <a:schemeClr val="dk1"/>
                </a:solidFill>
                <a:latin typeface="Arial"/>
                <a:ea typeface="Arial"/>
                <a:cs typeface="Arial"/>
                <a:sym typeface="Arial"/>
              </a:rPr>
              <a:t>: Individuals</a:t>
            </a:r>
            <a:endParaRPr/>
          </a:p>
          <a:p>
            <a:pPr indent="0" lvl="0" marL="114300" rtl="0" algn="l">
              <a:lnSpc>
                <a:spcPct val="115000"/>
              </a:lnSpc>
              <a:spcBef>
                <a:spcPts val="0"/>
              </a:spcBef>
              <a:spcAft>
                <a:spcPts val="0"/>
              </a:spcAft>
              <a:buSzPts val="1800"/>
              <a:buNone/>
            </a:pPr>
            <a:r>
              <a:rPr b="1" lang="en">
                <a:solidFill>
                  <a:schemeClr val="dk1"/>
                </a:solidFill>
                <a:latin typeface="Arial"/>
                <a:ea typeface="Arial"/>
                <a:cs typeface="Arial"/>
                <a:sym typeface="Arial"/>
              </a:rPr>
              <a:t>Links</a:t>
            </a:r>
            <a:r>
              <a:rPr lang="en">
                <a:solidFill>
                  <a:schemeClr val="dk1"/>
                </a:solidFill>
                <a:latin typeface="Arial"/>
                <a:ea typeface="Arial"/>
                <a:cs typeface="Arial"/>
                <a:sym typeface="Arial"/>
              </a:rPr>
              <a:t>  : Friendship</a:t>
            </a:r>
            <a:endParaRPr/>
          </a:p>
          <a:p>
            <a:pPr indent="0" lvl="0" marL="114300" rtl="0" algn="l">
              <a:lnSpc>
                <a:spcPct val="115000"/>
              </a:lnSpc>
              <a:spcBef>
                <a:spcPts val="0"/>
              </a:spcBef>
              <a:spcAft>
                <a:spcPts val="0"/>
              </a:spcAft>
              <a:buSzPts val="1800"/>
              <a:buNone/>
            </a:pPr>
            <a:r>
              <a:t/>
            </a:r>
            <a:endParaRPr/>
          </a:p>
        </p:txBody>
      </p:sp>
      <p:pic>
        <p:nvPicPr>
          <p:cNvPr descr="fb.png" id="613" name="Google Shape;613;p112"/>
          <p:cNvPicPr preferRelativeResize="0"/>
          <p:nvPr/>
        </p:nvPicPr>
        <p:blipFill rotWithShape="1">
          <a:blip r:embed="rId3">
            <a:alphaModFix/>
          </a:blip>
          <a:srcRect b="0" l="0" r="0" t="960"/>
          <a:stretch/>
        </p:blipFill>
        <p:spPr>
          <a:xfrm>
            <a:off x="1008723" y="190651"/>
            <a:ext cx="4939854" cy="4917631"/>
          </a:xfrm>
          <a:prstGeom prst="rect">
            <a:avLst/>
          </a:prstGeom>
          <a:noFill/>
          <a:ln>
            <a:noFill/>
          </a:ln>
        </p:spPr>
      </p:pic>
      <p:pic>
        <p:nvPicPr>
          <p:cNvPr id="614" name="Google Shape;614;p11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8" name="Shape 618"/>
        <p:cNvGrpSpPr/>
        <p:nvPr/>
      </p:nvGrpSpPr>
      <p:grpSpPr>
        <a:xfrm>
          <a:off x="0" y="0"/>
          <a:ext cx="0" cy="0"/>
          <a:chOff x="0" y="0"/>
          <a:chExt cx="0" cy="0"/>
        </a:xfrm>
      </p:grpSpPr>
      <p:sp>
        <p:nvSpPr>
          <p:cNvPr id="619" name="Google Shape;619;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descr="imdb.pdf" id="620" name="Google Shape;620;p113"/>
          <p:cNvPicPr preferRelativeResize="0"/>
          <p:nvPr/>
        </p:nvPicPr>
        <p:blipFill rotWithShape="1">
          <a:blip r:embed="rId3">
            <a:alphaModFix/>
          </a:blip>
          <a:srcRect b="0" l="0" r="0" t="0"/>
          <a:stretch/>
        </p:blipFill>
        <p:spPr>
          <a:xfrm>
            <a:off x="-12172" y="572731"/>
            <a:ext cx="9168344" cy="4010557"/>
          </a:xfrm>
          <a:prstGeom prst="rect">
            <a:avLst/>
          </a:prstGeom>
          <a:noFill/>
          <a:ln>
            <a:noFill/>
          </a:ln>
        </p:spPr>
      </p:pic>
      <p:sp>
        <p:nvSpPr>
          <p:cNvPr id="621" name="Google Shape;621;p113"/>
          <p:cNvSpPr/>
          <p:nvPr/>
        </p:nvSpPr>
        <p:spPr>
          <a:xfrm>
            <a:off x="311700" y="3909107"/>
            <a:ext cx="4260300" cy="95410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Nodes</a:t>
            </a:r>
            <a:r>
              <a:rPr b="0" i="0" lang="en" sz="1400" u="none" cap="none" strike="noStrike">
                <a:solidFill>
                  <a:schemeClr val="dk1"/>
                </a:solidFill>
                <a:latin typeface="Arial"/>
                <a:ea typeface="Arial"/>
                <a:cs typeface="Arial"/>
                <a:sym typeface="Arial"/>
              </a:rPr>
              <a:t>: Movies and Actors/Actresses</a:t>
            </a:r>
            <a:endParaRPr/>
          </a:p>
          <a:p>
            <a:pPr indent="0" lvl="2"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	Blue nodes represent movies</a:t>
            </a:r>
            <a:endParaRPr/>
          </a:p>
          <a:p>
            <a:pPr indent="0" lvl="2"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	Red nodes represent actors/actresses</a:t>
            </a:r>
            <a:endParaRPr/>
          </a:p>
          <a:p>
            <a:pPr indent="0" lvl="2" marL="0" marR="0" rtl="0" algn="l">
              <a:lnSpc>
                <a:spcPct val="100000"/>
              </a:lnSpc>
              <a:spcBef>
                <a:spcPts val="0"/>
              </a:spcBef>
              <a:spcAft>
                <a:spcPts val="0"/>
              </a:spcAft>
              <a:buNone/>
            </a:pPr>
            <a:r>
              <a:rPr b="1" i="0" lang="en" sz="1400" u="none" cap="none" strike="noStrike">
                <a:solidFill>
                  <a:schemeClr val="dk1"/>
                </a:solidFill>
                <a:latin typeface="Arial"/>
                <a:ea typeface="Arial"/>
                <a:cs typeface="Arial"/>
                <a:sym typeface="Arial"/>
              </a:rPr>
              <a:t>Links</a:t>
            </a:r>
            <a:r>
              <a:rPr b="0" i="0" lang="en" sz="1400" u="none" cap="none" strike="noStrike">
                <a:solidFill>
                  <a:schemeClr val="dk1"/>
                </a:solidFill>
                <a:latin typeface="Arial"/>
                <a:ea typeface="Arial"/>
                <a:cs typeface="Arial"/>
                <a:sym typeface="Arial"/>
              </a:rPr>
              <a:t>: Movie Cast.</a:t>
            </a:r>
            <a:endParaRPr/>
          </a:p>
        </p:txBody>
      </p:sp>
      <p:pic>
        <p:nvPicPr>
          <p:cNvPr id="622" name="Google Shape;622;p11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6" name="Shape 626"/>
        <p:cNvGrpSpPr/>
        <p:nvPr/>
      </p:nvGrpSpPr>
      <p:grpSpPr>
        <a:xfrm>
          <a:off x="0" y="0"/>
          <a:ext cx="0" cy="0"/>
          <a:chOff x="0" y="0"/>
          <a:chExt cx="0" cy="0"/>
        </a:xfrm>
      </p:grpSpPr>
      <p:sp>
        <p:nvSpPr>
          <p:cNvPr id="627" name="Google Shape;627;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Spatial Networks</a:t>
            </a:r>
            <a:endParaRPr/>
          </a:p>
        </p:txBody>
      </p:sp>
      <p:sp>
        <p:nvSpPr>
          <p:cNvPr id="628" name="Google Shape;628;p114"/>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a:t>Networks embedded in a two- or three-dimensional space has important effects on their topological properties due to distance between entities.</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Transportation Networks</a:t>
            </a:r>
            <a:endParaRPr/>
          </a:p>
          <a:p>
            <a:pPr indent="-22860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Infrastructure Networks</a:t>
            </a:r>
            <a:endParaRPr/>
          </a:p>
          <a:p>
            <a:pPr indent="-22860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Mobility Networks</a:t>
            </a:r>
            <a:endParaRPr/>
          </a:p>
          <a:p>
            <a:pPr indent="-228600" lvl="0" marL="457200" rtl="0" algn="l">
              <a:lnSpc>
                <a:spcPct val="115000"/>
              </a:lnSpc>
              <a:spcBef>
                <a:spcPts val="0"/>
              </a:spcBef>
              <a:spcAft>
                <a:spcPts val="0"/>
              </a:spcAft>
              <a:buSzPts val="1800"/>
              <a:buNone/>
            </a:pPr>
            <a:r>
              <a:t/>
            </a:r>
            <a:endParaRPr/>
          </a:p>
        </p:txBody>
      </p:sp>
      <p:sp>
        <p:nvSpPr>
          <p:cNvPr id="629" name="Google Shape;629;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0" name="Google Shape;630;p114"/>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 Barthelemy (2011). Spatial Networks.</a:t>
            </a:r>
            <a:endParaRPr b="0" i="0" sz="1400" u="none" cap="none" strike="noStrike">
              <a:solidFill>
                <a:schemeClr val="lt1"/>
              </a:solidFill>
              <a:latin typeface="Arial"/>
              <a:ea typeface="Arial"/>
              <a:cs typeface="Arial"/>
              <a:sym typeface="Arial"/>
            </a:endParaRPr>
          </a:p>
        </p:txBody>
      </p:sp>
      <p:pic>
        <p:nvPicPr>
          <p:cNvPr id="631" name="Google Shape;631;p114"/>
          <p:cNvPicPr preferRelativeResize="0"/>
          <p:nvPr/>
        </p:nvPicPr>
        <p:blipFill rotWithShape="1">
          <a:blip r:embed="rId3">
            <a:alphaModFix/>
          </a:blip>
          <a:srcRect b="0" l="0" r="0" t="0"/>
          <a:stretch/>
        </p:blipFill>
        <p:spPr>
          <a:xfrm>
            <a:off x="4930860" y="1840600"/>
            <a:ext cx="3229898" cy="2970433"/>
          </a:xfrm>
          <a:prstGeom prst="rect">
            <a:avLst/>
          </a:prstGeom>
          <a:noFill/>
          <a:ln>
            <a:noFill/>
          </a:ln>
        </p:spPr>
      </p:pic>
      <p:pic>
        <p:nvPicPr>
          <p:cNvPr id="632" name="Google Shape;632;p11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6" name="Shape 636"/>
        <p:cNvGrpSpPr/>
        <p:nvPr/>
      </p:nvGrpSpPr>
      <p:grpSpPr>
        <a:xfrm>
          <a:off x="0" y="0"/>
          <a:ext cx="0" cy="0"/>
          <a:chOff x="0" y="0"/>
          <a:chExt cx="0" cy="0"/>
        </a:xfrm>
      </p:grpSpPr>
      <p:sp>
        <p:nvSpPr>
          <p:cNvPr id="637" name="Google Shape;637;p1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Urban Road Network </a:t>
            </a:r>
            <a:br>
              <a:rPr lang="en"/>
            </a:br>
            <a:r>
              <a:rPr lang="en"/>
              <a:t>Representation</a:t>
            </a:r>
            <a:endParaRPr/>
          </a:p>
        </p:txBody>
      </p:sp>
      <p:sp>
        <p:nvSpPr>
          <p:cNvPr id="638" name="Google Shape;638;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9" name="Google Shape;639;p115"/>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Image retrieved from: E. Pafka (2017)</a:t>
            </a:r>
            <a:endParaRPr b="0" i="0" sz="1400" u="none" cap="none" strike="noStrike">
              <a:solidFill>
                <a:schemeClr val="lt1"/>
              </a:solidFill>
              <a:latin typeface="Arial"/>
              <a:ea typeface="Arial"/>
              <a:cs typeface="Arial"/>
              <a:sym typeface="Arial"/>
            </a:endParaRPr>
          </a:p>
        </p:txBody>
      </p:sp>
      <p:pic>
        <p:nvPicPr>
          <p:cNvPr id="640" name="Google Shape;640;p115"/>
          <p:cNvPicPr preferRelativeResize="0"/>
          <p:nvPr/>
        </p:nvPicPr>
        <p:blipFill rotWithShape="1">
          <a:blip r:embed="rId3">
            <a:alphaModFix/>
          </a:blip>
          <a:srcRect b="0" l="0" r="46537" t="19095"/>
          <a:stretch/>
        </p:blipFill>
        <p:spPr>
          <a:xfrm>
            <a:off x="4925568" y="1403747"/>
            <a:ext cx="3633216" cy="1714651"/>
          </a:xfrm>
          <a:prstGeom prst="rect">
            <a:avLst/>
          </a:prstGeom>
          <a:noFill/>
          <a:ln>
            <a:noFill/>
          </a:ln>
        </p:spPr>
      </p:pic>
      <p:pic>
        <p:nvPicPr>
          <p:cNvPr id="641" name="Google Shape;641;p115"/>
          <p:cNvPicPr preferRelativeResize="0"/>
          <p:nvPr/>
        </p:nvPicPr>
        <p:blipFill rotWithShape="1">
          <a:blip r:embed="rId3">
            <a:alphaModFix/>
          </a:blip>
          <a:srcRect b="0" l="55379" r="0" t="19095"/>
          <a:stretch/>
        </p:blipFill>
        <p:spPr>
          <a:xfrm>
            <a:off x="4688345" y="3032154"/>
            <a:ext cx="3407227" cy="1926696"/>
          </a:xfrm>
          <a:prstGeom prst="rect">
            <a:avLst/>
          </a:prstGeom>
          <a:noFill/>
          <a:ln>
            <a:noFill/>
          </a:ln>
        </p:spPr>
      </p:pic>
      <p:pic>
        <p:nvPicPr>
          <p:cNvPr id="642" name="Google Shape;642;p115"/>
          <p:cNvPicPr preferRelativeResize="0"/>
          <p:nvPr/>
        </p:nvPicPr>
        <p:blipFill rotWithShape="1">
          <a:blip r:embed="rId4">
            <a:alphaModFix/>
          </a:blip>
          <a:srcRect b="0" l="0" r="0" t="0"/>
          <a:stretch/>
        </p:blipFill>
        <p:spPr>
          <a:xfrm>
            <a:off x="410544" y="1444442"/>
            <a:ext cx="3660662" cy="3366592"/>
          </a:xfrm>
          <a:prstGeom prst="rect">
            <a:avLst/>
          </a:prstGeom>
          <a:noFill/>
          <a:ln>
            <a:noFill/>
          </a:ln>
        </p:spPr>
      </p:pic>
      <p:pic>
        <p:nvPicPr>
          <p:cNvPr id="643" name="Google Shape;643;p115"/>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7" name="Shape 647"/>
        <p:cNvGrpSpPr/>
        <p:nvPr/>
      </p:nvGrpSpPr>
      <p:grpSpPr>
        <a:xfrm>
          <a:off x="0" y="0"/>
          <a:ext cx="0" cy="0"/>
          <a:chOff x="0" y="0"/>
          <a:chExt cx="0" cy="0"/>
        </a:xfrm>
      </p:grpSpPr>
      <p:sp>
        <p:nvSpPr>
          <p:cNvPr id="648" name="Google Shape;648;p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Urban Road Networks</a:t>
            </a:r>
            <a:endParaRPr/>
          </a:p>
        </p:txBody>
      </p:sp>
      <p:sp>
        <p:nvSpPr>
          <p:cNvPr id="649" name="Google Shape;649;p116"/>
          <p:cNvSpPr txBox="1"/>
          <p:nvPr>
            <p:ph idx="1" type="body"/>
          </p:nvPr>
        </p:nvSpPr>
        <p:spPr>
          <a:xfrm>
            <a:off x="311700" y="1051204"/>
            <a:ext cx="8520600" cy="3416400"/>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SzPts val="1800"/>
              <a:buNone/>
            </a:pPr>
            <a:r>
              <a:rPr lang="en"/>
              <a:t>URNs represent roads as edges, and represent roads’ intersections and end points as nodes.</a:t>
            </a:r>
            <a:endParaRPr/>
          </a:p>
          <a:p>
            <a:pPr indent="0" lvl="0" marL="114300" rtl="0" algn="l">
              <a:lnSpc>
                <a:spcPct val="115000"/>
              </a:lnSpc>
              <a:spcBef>
                <a:spcPts val="0"/>
              </a:spcBef>
              <a:spcAft>
                <a:spcPts val="0"/>
              </a:spcAft>
              <a:buSzPts val="1800"/>
              <a:buNone/>
            </a:pPr>
            <a:r>
              <a:t/>
            </a:r>
            <a:endParaRPr/>
          </a:p>
        </p:txBody>
      </p:sp>
      <p:sp>
        <p:nvSpPr>
          <p:cNvPr id="650" name="Google Shape;650;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51" name="Google Shape;651;p116"/>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 Barthelemy (2011). Spatial Networks.</a:t>
            </a:r>
            <a:endParaRPr b="0" i="0" sz="1400" u="none" cap="none" strike="noStrike">
              <a:solidFill>
                <a:schemeClr val="lt1"/>
              </a:solidFill>
              <a:latin typeface="Arial"/>
              <a:ea typeface="Arial"/>
              <a:cs typeface="Arial"/>
              <a:sym typeface="Arial"/>
            </a:endParaRPr>
          </a:p>
        </p:txBody>
      </p:sp>
      <p:pic>
        <p:nvPicPr>
          <p:cNvPr id="652" name="Google Shape;652;p116"/>
          <p:cNvPicPr preferRelativeResize="0"/>
          <p:nvPr/>
        </p:nvPicPr>
        <p:blipFill rotWithShape="1">
          <a:blip r:embed="rId3">
            <a:alphaModFix/>
          </a:blip>
          <a:srcRect b="0" l="0" r="0" t="0"/>
          <a:stretch/>
        </p:blipFill>
        <p:spPr>
          <a:xfrm>
            <a:off x="2024984" y="1894679"/>
            <a:ext cx="5094031" cy="2913746"/>
          </a:xfrm>
          <a:prstGeom prst="rect">
            <a:avLst/>
          </a:prstGeom>
          <a:noFill/>
          <a:ln>
            <a:noFill/>
          </a:ln>
        </p:spPr>
      </p:pic>
      <p:pic>
        <p:nvPicPr>
          <p:cNvPr id="653" name="Google Shape;653;p11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7" name="Shape 657"/>
        <p:cNvGrpSpPr/>
        <p:nvPr/>
      </p:nvGrpSpPr>
      <p:grpSpPr>
        <a:xfrm>
          <a:off x="0" y="0"/>
          <a:ext cx="0" cy="0"/>
          <a:chOff x="0" y="0"/>
          <a:chExt cx="0" cy="0"/>
        </a:xfrm>
      </p:grpSpPr>
      <p:sp>
        <p:nvSpPr>
          <p:cNvPr id="658" name="Google Shape;658;p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Collection</a:t>
            </a:r>
            <a:endParaRPr/>
          </a:p>
        </p:txBody>
      </p:sp>
      <p:sp>
        <p:nvSpPr>
          <p:cNvPr id="659" name="Google Shape;659;p117"/>
          <p:cNvSpPr txBox="1"/>
          <p:nvPr>
            <p:ph idx="1" type="body"/>
          </p:nvPr>
        </p:nvSpPr>
        <p:spPr>
          <a:xfrm>
            <a:off x="669613" y="756717"/>
            <a:ext cx="1767840" cy="2160021"/>
          </a:xfrm>
          <a:prstGeom prst="rect">
            <a:avLst/>
          </a:prstGeom>
          <a:noFill/>
          <a:ln>
            <a:noFill/>
          </a:ln>
        </p:spPr>
        <p:txBody>
          <a:bodyPr anchorCtr="0" anchor="t" bIns="91425" lIns="91425" spcFirstLastPara="1" rIns="91425" wrap="square" tIns="91425">
            <a:noAutofit/>
          </a:bodyPr>
          <a:lstStyle/>
          <a:p>
            <a:pPr indent="0" lvl="0" marL="114300" rtl="0" algn="ctr">
              <a:lnSpc>
                <a:spcPct val="115000"/>
              </a:lnSpc>
              <a:spcBef>
                <a:spcPts val="0"/>
              </a:spcBef>
              <a:spcAft>
                <a:spcPts val="0"/>
              </a:spcAft>
              <a:buSzPts val="1800"/>
              <a:buNone/>
            </a:pPr>
            <a:r>
              <a:rPr lang="en" sz="1400"/>
              <a:t>Map</a:t>
            </a:r>
            <a:endParaRPr/>
          </a:p>
        </p:txBody>
      </p:sp>
      <p:sp>
        <p:nvSpPr>
          <p:cNvPr id="660" name="Google Shape;660;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61" name="Google Shape;661;p117"/>
          <p:cNvSpPr/>
          <p:nvPr/>
        </p:nvSpPr>
        <p:spPr>
          <a:xfrm>
            <a:off x="0" y="4747662"/>
            <a:ext cx="9144000" cy="395688"/>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G. Boeing (2017) OSMnx: New Methods for Acquiring, Constructing, Analyzing, and Visualizing Complex Street Networks</a:t>
            </a:r>
            <a:endParaRPr/>
          </a:p>
        </p:txBody>
      </p:sp>
      <p:pic>
        <p:nvPicPr>
          <p:cNvPr id="662" name="Google Shape;662;p117"/>
          <p:cNvPicPr preferRelativeResize="0"/>
          <p:nvPr/>
        </p:nvPicPr>
        <p:blipFill rotWithShape="1">
          <a:blip r:embed="rId3">
            <a:alphaModFix/>
          </a:blip>
          <a:srcRect b="0" l="0" r="0" t="0"/>
          <a:stretch/>
        </p:blipFill>
        <p:spPr>
          <a:xfrm>
            <a:off x="3568158" y="1148075"/>
            <a:ext cx="1767840" cy="1790609"/>
          </a:xfrm>
          <a:prstGeom prst="rect">
            <a:avLst/>
          </a:prstGeom>
          <a:noFill/>
          <a:ln>
            <a:noFill/>
          </a:ln>
        </p:spPr>
      </p:pic>
      <p:sp>
        <p:nvSpPr>
          <p:cNvPr id="663" name="Google Shape;663;p117"/>
          <p:cNvSpPr txBox="1"/>
          <p:nvPr/>
        </p:nvSpPr>
        <p:spPr>
          <a:xfrm>
            <a:off x="3482814" y="790244"/>
            <a:ext cx="1767840" cy="2316221"/>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400" u="none" cap="none" strike="noStrike">
                <a:solidFill>
                  <a:schemeClr val="dk2"/>
                </a:solidFill>
                <a:latin typeface="Arial"/>
                <a:ea typeface="Arial"/>
                <a:cs typeface="Arial"/>
                <a:sym typeface="Arial"/>
              </a:rPr>
              <a:t>Network</a:t>
            </a:r>
            <a:endParaRPr/>
          </a:p>
        </p:txBody>
      </p:sp>
      <p:pic>
        <p:nvPicPr>
          <p:cNvPr id="664" name="Google Shape;664;p117"/>
          <p:cNvPicPr preferRelativeResize="0"/>
          <p:nvPr/>
        </p:nvPicPr>
        <p:blipFill rotWithShape="1">
          <a:blip r:embed="rId4">
            <a:alphaModFix/>
          </a:blip>
          <a:srcRect b="0" l="0" r="0" t="0"/>
          <a:stretch/>
        </p:blipFill>
        <p:spPr>
          <a:xfrm>
            <a:off x="6769894" y="1148492"/>
            <a:ext cx="1016606" cy="1139693"/>
          </a:xfrm>
          <a:prstGeom prst="rect">
            <a:avLst/>
          </a:prstGeom>
          <a:noFill/>
          <a:ln>
            <a:noFill/>
          </a:ln>
        </p:spPr>
      </p:pic>
      <p:pic>
        <p:nvPicPr>
          <p:cNvPr id="665" name="Google Shape;665;p117"/>
          <p:cNvPicPr preferRelativeResize="0"/>
          <p:nvPr/>
        </p:nvPicPr>
        <p:blipFill rotWithShape="1">
          <a:blip r:embed="rId4">
            <a:alphaModFix/>
          </a:blip>
          <a:srcRect b="0" l="0" r="0" t="0"/>
          <a:stretch/>
        </p:blipFill>
        <p:spPr>
          <a:xfrm>
            <a:off x="7330931" y="1536196"/>
            <a:ext cx="1016606" cy="1139693"/>
          </a:xfrm>
          <a:prstGeom prst="rect">
            <a:avLst/>
          </a:prstGeom>
          <a:noFill/>
          <a:ln>
            <a:noFill/>
          </a:ln>
        </p:spPr>
      </p:pic>
      <p:pic>
        <p:nvPicPr>
          <p:cNvPr id="666" name="Google Shape;666;p117"/>
          <p:cNvPicPr preferRelativeResize="0"/>
          <p:nvPr/>
        </p:nvPicPr>
        <p:blipFill rotWithShape="1">
          <a:blip r:embed="rId4">
            <a:alphaModFix/>
          </a:blip>
          <a:srcRect b="0" l="0" r="0" t="0"/>
          <a:stretch/>
        </p:blipFill>
        <p:spPr>
          <a:xfrm>
            <a:off x="6796261" y="1923901"/>
            <a:ext cx="1016606" cy="1139693"/>
          </a:xfrm>
          <a:prstGeom prst="rect">
            <a:avLst/>
          </a:prstGeom>
          <a:noFill/>
          <a:ln>
            <a:noFill/>
          </a:ln>
        </p:spPr>
      </p:pic>
      <p:pic>
        <p:nvPicPr>
          <p:cNvPr id="667" name="Google Shape;667;p117"/>
          <p:cNvPicPr preferRelativeResize="0"/>
          <p:nvPr/>
        </p:nvPicPr>
        <p:blipFill rotWithShape="1">
          <a:blip r:embed="rId5">
            <a:alphaModFix/>
          </a:blip>
          <a:srcRect b="0" l="0" r="0" t="0"/>
          <a:stretch/>
        </p:blipFill>
        <p:spPr>
          <a:xfrm>
            <a:off x="3143652" y="3528019"/>
            <a:ext cx="1097479" cy="1097479"/>
          </a:xfrm>
          <a:prstGeom prst="rect">
            <a:avLst/>
          </a:prstGeom>
          <a:noFill/>
          <a:ln>
            <a:noFill/>
          </a:ln>
        </p:spPr>
      </p:pic>
      <p:pic>
        <p:nvPicPr>
          <p:cNvPr id="668" name="Google Shape;668;p117"/>
          <p:cNvPicPr preferRelativeResize="0"/>
          <p:nvPr/>
        </p:nvPicPr>
        <p:blipFill rotWithShape="1">
          <a:blip r:embed="rId4">
            <a:alphaModFix/>
          </a:blip>
          <a:srcRect b="0" l="0" r="0" t="0"/>
          <a:stretch/>
        </p:blipFill>
        <p:spPr>
          <a:xfrm>
            <a:off x="4307604" y="3528019"/>
            <a:ext cx="1016606" cy="1139693"/>
          </a:xfrm>
          <a:prstGeom prst="rect">
            <a:avLst/>
          </a:prstGeom>
          <a:noFill/>
          <a:ln>
            <a:noFill/>
          </a:ln>
        </p:spPr>
      </p:pic>
      <p:sp>
        <p:nvSpPr>
          <p:cNvPr id="669" name="Google Shape;669;p117"/>
          <p:cNvSpPr txBox="1"/>
          <p:nvPr/>
        </p:nvSpPr>
        <p:spPr>
          <a:xfrm>
            <a:off x="2409106" y="3189947"/>
            <a:ext cx="3576669" cy="2380818"/>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400" u="none" cap="none" strike="noStrike">
                <a:solidFill>
                  <a:schemeClr val="dk2"/>
                </a:solidFill>
                <a:latin typeface="Arial"/>
                <a:ea typeface="Arial"/>
                <a:cs typeface="Arial"/>
                <a:sym typeface="Arial"/>
              </a:rPr>
              <a:t>Socio-demographic Data</a:t>
            </a:r>
            <a:endParaRPr/>
          </a:p>
        </p:txBody>
      </p:sp>
      <p:sp>
        <p:nvSpPr>
          <p:cNvPr id="670" name="Google Shape;670;p117"/>
          <p:cNvSpPr/>
          <p:nvPr/>
        </p:nvSpPr>
        <p:spPr>
          <a:xfrm>
            <a:off x="2653758" y="1832685"/>
            <a:ext cx="829056" cy="387704"/>
          </a:xfrm>
          <a:prstGeom prst="right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1" name="Google Shape;671;p117"/>
          <p:cNvSpPr/>
          <p:nvPr/>
        </p:nvSpPr>
        <p:spPr>
          <a:xfrm>
            <a:off x="5630604" y="1800428"/>
            <a:ext cx="829056" cy="387704"/>
          </a:xfrm>
          <a:prstGeom prst="right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2" name="Google Shape;672;p117"/>
          <p:cNvSpPr/>
          <p:nvPr/>
        </p:nvSpPr>
        <p:spPr>
          <a:xfrm rot="-2059137">
            <a:off x="5604484" y="2958870"/>
            <a:ext cx="829056" cy="387704"/>
          </a:xfrm>
          <a:prstGeom prst="right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3" name="Google Shape;673;p117"/>
          <p:cNvSpPr txBox="1"/>
          <p:nvPr/>
        </p:nvSpPr>
        <p:spPr>
          <a:xfrm>
            <a:off x="6447011" y="811418"/>
            <a:ext cx="1767840" cy="1955796"/>
          </a:xfrm>
          <a:prstGeom prst="rect">
            <a:avLst/>
          </a:prstGeom>
          <a:noFill/>
          <a:ln>
            <a:noFill/>
          </a:ln>
        </p:spPr>
        <p:txBody>
          <a:bodyPr anchorCtr="0" anchor="t" bIns="91425" lIns="91425" spcFirstLastPara="1" rIns="91425" wrap="square" tIns="91425">
            <a:noAutofit/>
          </a:bodyPr>
          <a:lstStyle/>
          <a:p>
            <a:pPr indent="0" lvl="0" marL="114300" marR="0" rtl="0" algn="ctr">
              <a:lnSpc>
                <a:spcPct val="115000"/>
              </a:lnSpc>
              <a:spcBef>
                <a:spcPts val="0"/>
              </a:spcBef>
              <a:spcAft>
                <a:spcPts val="0"/>
              </a:spcAft>
              <a:buClr>
                <a:schemeClr val="dk2"/>
              </a:buClr>
              <a:buSzPts val="1800"/>
              <a:buFont typeface="Arial"/>
              <a:buNone/>
            </a:pPr>
            <a:r>
              <a:rPr b="0" i="0" lang="en" sz="1400" u="none" cap="none" strike="noStrike">
                <a:solidFill>
                  <a:schemeClr val="dk2"/>
                </a:solidFill>
                <a:latin typeface="Arial"/>
                <a:ea typeface="Arial"/>
                <a:cs typeface="Arial"/>
                <a:sym typeface="Arial"/>
              </a:rPr>
              <a:t>Integrated Data</a:t>
            </a:r>
            <a:endParaRPr/>
          </a:p>
        </p:txBody>
      </p:sp>
      <p:pic>
        <p:nvPicPr>
          <p:cNvPr id="674" name="Google Shape;674;p117"/>
          <p:cNvPicPr preferRelativeResize="0"/>
          <p:nvPr/>
        </p:nvPicPr>
        <p:blipFill rotWithShape="1">
          <a:blip r:embed="rId6">
            <a:alphaModFix/>
          </a:blip>
          <a:srcRect b="0" l="0" r="0" t="0"/>
          <a:stretch/>
        </p:blipFill>
        <p:spPr>
          <a:xfrm>
            <a:off x="620273" y="1148808"/>
            <a:ext cx="1956468" cy="1799300"/>
          </a:xfrm>
          <a:prstGeom prst="rect">
            <a:avLst/>
          </a:prstGeom>
          <a:noFill/>
          <a:ln>
            <a:noFill/>
          </a:ln>
        </p:spPr>
      </p:pic>
      <p:sp>
        <p:nvSpPr>
          <p:cNvPr id="675" name="Google Shape;675;p117"/>
          <p:cNvSpPr txBox="1"/>
          <p:nvPr/>
        </p:nvSpPr>
        <p:spPr>
          <a:xfrm>
            <a:off x="911485" y="2904594"/>
            <a:ext cx="14478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rgbClr val="000000"/>
                </a:solidFill>
                <a:latin typeface="Arial"/>
                <a:ea typeface="Arial"/>
                <a:cs typeface="Arial"/>
                <a:sym typeface="Arial"/>
              </a:rPr>
              <a:t>OpenStreetMap</a:t>
            </a:r>
            <a:endParaRPr/>
          </a:p>
        </p:txBody>
      </p:sp>
      <p:sp>
        <p:nvSpPr>
          <p:cNvPr id="676" name="Google Shape;676;p117"/>
          <p:cNvSpPr txBox="1"/>
          <p:nvPr/>
        </p:nvSpPr>
        <p:spPr>
          <a:xfrm>
            <a:off x="2647568" y="1556541"/>
            <a:ext cx="7825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rgbClr val="000000"/>
                </a:solidFill>
                <a:latin typeface="Arial"/>
                <a:ea typeface="Arial"/>
                <a:cs typeface="Arial"/>
                <a:sym typeface="Arial"/>
              </a:rPr>
              <a:t>OSMnx</a:t>
            </a:r>
            <a:endParaRPr/>
          </a:p>
        </p:txBody>
      </p:sp>
      <p:sp>
        <p:nvSpPr>
          <p:cNvPr id="677" name="Google Shape;677;p117"/>
          <p:cNvSpPr txBox="1"/>
          <p:nvPr/>
        </p:nvSpPr>
        <p:spPr>
          <a:xfrm>
            <a:off x="6891848" y="3089498"/>
            <a:ext cx="1728358" cy="160043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Python Tools:</a:t>
            </a:r>
            <a:endParaRPr/>
          </a:p>
          <a:p>
            <a:pPr indent="0" lvl="0" marL="0" marR="0" rtl="0" algn="l">
              <a:lnSpc>
                <a:spcPct val="100000"/>
              </a:lnSpc>
              <a:spcBef>
                <a:spcPts val="0"/>
              </a:spcBef>
              <a:spcAft>
                <a:spcPts val="0"/>
              </a:spcAft>
              <a:buNone/>
            </a:pPr>
            <a:r>
              <a:rPr b="0" i="1" lang="en" sz="1400" u="none" cap="none" strike="noStrike">
                <a:solidFill>
                  <a:schemeClr val="dk1"/>
                </a:solidFill>
                <a:latin typeface="Arial"/>
                <a:ea typeface="Arial"/>
                <a:cs typeface="Arial"/>
                <a:sym typeface="Arial"/>
              </a:rPr>
              <a:t>GeoPandas</a:t>
            </a:r>
            <a:endParaRPr/>
          </a:p>
          <a:p>
            <a:pPr indent="-285750" lvl="0" marL="285750" marR="0" rtl="0" algn="l">
              <a:lnSpc>
                <a:spcPct val="100000"/>
              </a:lnSpc>
              <a:spcBef>
                <a:spcPts val="0"/>
              </a:spcBef>
              <a:spcAft>
                <a:spcPts val="0"/>
              </a:spcAft>
              <a:buClr>
                <a:srgbClr val="000000"/>
              </a:buClr>
              <a:buSzPts val="1400"/>
              <a:buFont typeface="Arial"/>
              <a:buChar char="•"/>
            </a:pPr>
            <a:r>
              <a:rPr b="0" i="1" lang="en" sz="1400" u="none" cap="none" strike="noStrike">
                <a:solidFill>
                  <a:schemeClr val="dk1"/>
                </a:solidFill>
                <a:latin typeface="Arial"/>
                <a:ea typeface="Arial"/>
                <a:cs typeface="Arial"/>
                <a:sym typeface="Arial"/>
              </a:rPr>
              <a:t>PySAL</a:t>
            </a:r>
            <a:endParaRPr/>
          </a:p>
          <a:p>
            <a:pPr indent="-285750" lvl="0" marL="285750" marR="0" rtl="0" algn="l">
              <a:lnSpc>
                <a:spcPct val="100000"/>
              </a:lnSpc>
              <a:spcBef>
                <a:spcPts val="0"/>
              </a:spcBef>
              <a:spcAft>
                <a:spcPts val="0"/>
              </a:spcAft>
              <a:buClr>
                <a:srgbClr val="000000"/>
              </a:buClr>
              <a:buSzPts val="1400"/>
              <a:buFont typeface="Arial"/>
              <a:buChar char="•"/>
            </a:pPr>
            <a:r>
              <a:rPr b="0" i="1" lang="en" sz="1400" u="none" cap="none" strike="noStrike">
                <a:solidFill>
                  <a:schemeClr val="dk1"/>
                </a:solidFill>
                <a:latin typeface="Arial"/>
                <a:ea typeface="Arial"/>
                <a:cs typeface="Arial"/>
                <a:sym typeface="Arial"/>
              </a:rPr>
              <a:t>NetworkX</a:t>
            </a:r>
            <a:endParaRPr/>
          </a:p>
          <a:p>
            <a:pPr indent="-285750" lvl="0" marL="285750" marR="0" rtl="0" algn="l">
              <a:lnSpc>
                <a:spcPct val="100000"/>
              </a:lnSpc>
              <a:spcBef>
                <a:spcPts val="0"/>
              </a:spcBef>
              <a:spcAft>
                <a:spcPts val="0"/>
              </a:spcAft>
              <a:buClr>
                <a:srgbClr val="000000"/>
              </a:buClr>
              <a:buSzPts val="1400"/>
              <a:buFont typeface="Arial"/>
              <a:buChar char="•"/>
            </a:pPr>
            <a:r>
              <a:rPr b="0" i="1" lang="en" sz="1400" u="none" cap="none" strike="noStrike">
                <a:solidFill>
                  <a:schemeClr val="dk1"/>
                </a:solidFill>
                <a:latin typeface="Arial"/>
                <a:ea typeface="Arial"/>
                <a:cs typeface="Arial"/>
                <a:sym typeface="Arial"/>
              </a:rPr>
              <a:t>NetworKit</a:t>
            </a:r>
            <a:endParaRPr/>
          </a:p>
          <a:p>
            <a:pPr indent="-285750" lvl="0" marL="285750" marR="0" rtl="0" algn="l">
              <a:lnSpc>
                <a:spcPct val="100000"/>
              </a:lnSpc>
              <a:spcBef>
                <a:spcPts val="0"/>
              </a:spcBef>
              <a:spcAft>
                <a:spcPts val="0"/>
              </a:spcAft>
              <a:buClr>
                <a:srgbClr val="000000"/>
              </a:buClr>
              <a:buSzPts val="1400"/>
              <a:buFont typeface="Arial"/>
              <a:buChar char="•"/>
            </a:pPr>
            <a:r>
              <a:rPr b="0" i="1" lang="en" sz="1400" u="none" cap="none" strike="noStrike">
                <a:solidFill>
                  <a:schemeClr val="dk1"/>
                </a:solidFill>
                <a:latin typeface="Arial"/>
                <a:ea typeface="Arial"/>
                <a:cs typeface="Arial"/>
                <a:sym typeface="Arial"/>
              </a:rPr>
              <a:t>Numpy/Pandas</a:t>
            </a:r>
            <a:endParaRPr/>
          </a:p>
          <a:p>
            <a:pPr indent="-285750" lvl="0" marL="285750" marR="0" rtl="0" algn="l">
              <a:lnSpc>
                <a:spcPct val="100000"/>
              </a:lnSpc>
              <a:spcBef>
                <a:spcPts val="0"/>
              </a:spcBef>
              <a:spcAft>
                <a:spcPts val="0"/>
              </a:spcAft>
              <a:buClr>
                <a:srgbClr val="000000"/>
              </a:buClr>
              <a:buSzPts val="1400"/>
              <a:buFont typeface="Arial"/>
              <a:buChar char="•"/>
            </a:pPr>
            <a:r>
              <a:rPr b="0" i="1" lang="en" sz="1400" u="none" cap="none" strike="noStrike">
                <a:solidFill>
                  <a:schemeClr val="dk1"/>
                </a:solidFill>
                <a:latin typeface="Arial"/>
                <a:ea typeface="Arial"/>
                <a:cs typeface="Arial"/>
                <a:sym typeface="Arial"/>
              </a:rPr>
              <a:t>Matplotlib/Plotly</a:t>
            </a:r>
            <a:endParaRPr/>
          </a:p>
        </p:txBody>
      </p:sp>
      <p:sp>
        <p:nvSpPr>
          <p:cNvPr id="678" name="Google Shape;678;p117"/>
          <p:cNvSpPr txBox="1"/>
          <p:nvPr/>
        </p:nvSpPr>
        <p:spPr>
          <a:xfrm>
            <a:off x="-79500" y="4273648"/>
            <a:ext cx="1778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679" name="Google Shape;679;p117"/>
          <p:cNvPicPr preferRelativeResize="0"/>
          <p:nvPr/>
        </p:nvPicPr>
        <p:blipFill>
          <a:blip r:embed="rId7">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3" name="Shape 683"/>
        <p:cNvGrpSpPr/>
        <p:nvPr/>
      </p:nvGrpSpPr>
      <p:grpSpPr>
        <a:xfrm>
          <a:off x="0" y="0"/>
          <a:ext cx="0" cy="0"/>
          <a:chOff x="0" y="0"/>
          <a:chExt cx="0" cy="0"/>
        </a:xfrm>
      </p:grpSpPr>
      <p:sp>
        <p:nvSpPr>
          <p:cNvPr id="684" name="Google Shape;684;p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Characterizing Spatial Networks</a:t>
            </a:r>
            <a:endParaRPr/>
          </a:p>
        </p:txBody>
      </p:sp>
      <p:sp>
        <p:nvSpPr>
          <p:cNvPr id="685" name="Google Shape;685;p118"/>
          <p:cNvSpPr txBox="1"/>
          <p:nvPr>
            <p:ph idx="1" type="body"/>
          </p:nvPr>
        </p:nvSpPr>
        <p:spPr>
          <a:xfrm>
            <a:off x="277222" y="863550"/>
            <a:ext cx="4326300" cy="3416400"/>
          </a:xfrm>
          <a:prstGeom prst="rect">
            <a:avLst/>
          </a:prstGeom>
          <a:blipFill rotWithShape="1">
            <a:blip r:embed="rId3">
              <a:alphaModFix/>
            </a:blip>
            <a:stretch>
              <a:fillRect b="0" l="0" r="0" t="-11478"/>
            </a:stretch>
          </a:blip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 </a:t>
            </a:r>
            <a:endParaRPr/>
          </a:p>
        </p:txBody>
      </p:sp>
      <p:sp>
        <p:nvSpPr>
          <p:cNvPr id="686" name="Google Shape;686;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87" name="Google Shape;687;p118"/>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Albert.Lázló Barabasi (2016).  Network Science</a:t>
            </a:r>
            <a:endParaRPr b="0" i="0" sz="1400" u="none" cap="none" strike="noStrike">
              <a:solidFill>
                <a:schemeClr val="lt1"/>
              </a:solidFill>
              <a:latin typeface="Arial"/>
              <a:ea typeface="Arial"/>
              <a:cs typeface="Arial"/>
              <a:sym typeface="Arial"/>
            </a:endParaRPr>
          </a:p>
        </p:txBody>
      </p:sp>
      <p:pic>
        <p:nvPicPr>
          <p:cNvPr id="688" name="Google Shape;688;p118"/>
          <p:cNvPicPr preferRelativeResize="0"/>
          <p:nvPr/>
        </p:nvPicPr>
        <p:blipFill rotWithShape="1">
          <a:blip r:embed="rId4">
            <a:alphaModFix/>
          </a:blip>
          <a:srcRect b="0" l="0" r="0" t="0"/>
          <a:stretch/>
        </p:blipFill>
        <p:spPr>
          <a:xfrm>
            <a:off x="4915083" y="1077775"/>
            <a:ext cx="3831725" cy="3881075"/>
          </a:xfrm>
          <a:prstGeom prst="rect">
            <a:avLst/>
          </a:prstGeom>
          <a:noFill/>
          <a:ln>
            <a:noFill/>
          </a:ln>
        </p:spPr>
      </p:pic>
      <p:pic>
        <p:nvPicPr>
          <p:cNvPr id="689" name="Google Shape;689;p118"/>
          <p:cNvPicPr preferRelativeResize="0"/>
          <p:nvPr/>
        </p:nvPicPr>
        <p:blipFill rotWithShape="1">
          <a:blip r:embed="rId5">
            <a:alphaModFix/>
          </a:blip>
          <a:srcRect b="60346" l="-319" r="0" t="0"/>
          <a:stretch/>
        </p:blipFill>
        <p:spPr>
          <a:xfrm>
            <a:off x="277223" y="3513663"/>
            <a:ext cx="4463336" cy="1445187"/>
          </a:xfrm>
          <a:prstGeom prst="rect">
            <a:avLst/>
          </a:prstGeom>
          <a:noFill/>
          <a:ln>
            <a:noFill/>
          </a:ln>
        </p:spPr>
      </p:pic>
      <p:pic>
        <p:nvPicPr>
          <p:cNvPr id="690" name="Google Shape;690;p118"/>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1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Exploration</a:t>
            </a:r>
            <a:endParaRPr/>
          </a:p>
        </p:txBody>
      </p:sp>
      <p:sp>
        <p:nvSpPr>
          <p:cNvPr id="696" name="Google Shape;696;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97" name="Google Shape;697;p119"/>
          <p:cNvPicPr preferRelativeResize="0"/>
          <p:nvPr/>
        </p:nvPicPr>
        <p:blipFill rotWithShape="1">
          <a:blip r:embed="rId3">
            <a:alphaModFix/>
          </a:blip>
          <a:srcRect b="0" l="0" r="0" t="0"/>
          <a:stretch/>
        </p:blipFill>
        <p:spPr>
          <a:xfrm>
            <a:off x="5127604" y="109728"/>
            <a:ext cx="3082382" cy="4947089"/>
          </a:xfrm>
          <a:prstGeom prst="rect">
            <a:avLst/>
          </a:prstGeom>
          <a:noFill/>
          <a:ln>
            <a:noFill/>
          </a:ln>
        </p:spPr>
      </p:pic>
      <p:pic>
        <p:nvPicPr>
          <p:cNvPr id="698" name="Google Shape;698;p119"/>
          <p:cNvPicPr preferRelativeResize="0"/>
          <p:nvPr/>
        </p:nvPicPr>
        <p:blipFill rotWithShape="1">
          <a:blip r:embed="rId4">
            <a:alphaModFix/>
          </a:blip>
          <a:srcRect b="0" l="0" r="0" t="0"/>
          <a:stretch/>
        </p:blipFill>
        <p:spPr>
          <a:xfrm>
            <a:off x="561557" y="994722"/>
            <a:ext cx="4010443" cy="4062095"/>
          </a:xfrm>
          <a:prstGeom prst="rect">
            <a:avLst/>
          </a:prstGeom>
          <a:noFill/>
          <a:ln>
            <a:noFill/>
          </a:ln>
        </p:spPr>
      </p:pic>
      <p:sp>
        <p:nvSpPr>
          <p:cNvPr id="699" name="Google Shape;699;p119"/>
          <p:cNvSpPr txBox="1"/>
          <p:nvPr/>
        </p:nvSpPr>
        <p:spPr>
          <a:xfrm>
            <a:off x="2793949" y="1049800"/>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700" name="Google Shape;700;p119"/>
          <p:cNvSpPr txBox="1"/>
          <p:nvPr/>
        </p:nvSpPr>
        <p:spPr>
          <a:xfrm>
            <a:off x="6431935" y="137248"/>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01" name="Google Shape;701;p119"/>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5" name="Shape 705"/>
        <p:cNvGrpSpPr/>
        <p:nvPr/>
      </p:nvGrpSpPr>
      <p:grpSpPr>
        <a:xfrm>
          <a:off x="0" y="0"/>
          <a:ext cx="0" cy="0"/>
          <a:chOff x="0" y="0"/>
          <a:chExt cx="0" cy="0"/>
        </a:xfrm>
      </p:grpSpPr>
      <p:pic>
        <p:nvPicPr>
          <p:cNvPr id="706" name="Google Shape;706;p120"/>
          <p:cNvPicPr preferRelativeResize="0"/>
          <p:nvPr/>
        </p:nvPicPr>
        <p:blipFill rotWithShape="1">
          <a:blip r:embed="rId3">
            <a:alphaModFix/>
          </a:blip>
          <a:srcRect b="0" l="0" r="0" t="0"/>
          <a:stretch/>
        </p:blipFill>
        <p:spPr>
          <a:xfrm>
            <a:off x="5042260" y="19597"/>
            <a:ext cx="3204760" cy="5143500"/>
          </a:xfrm>
          <a:prstGeom prst="rect">
            <a:avLst/>
          </a:prstGeom>
          <a:noFill/>
          <a:ln>
            <a:noFill/>
          </a:ln>
        </p:spPr>
      </p:pic>
      <p:pic>
        <p:nvPicPr>
          <p:cNvPr id="707" name="Google Shape;707;p120"/>
          <p:cNvPicPr preferRelativeResize="0"/>
          <p:nvPr/>
        </p:nvPicPr>
        <p:blipFill rotWithShape="1">
          <a:blip r:embed="rId4">
            <a:alphaModFix/>
          </a:blip>
          <a:srcRect b="0" l="0" r="0" t="0"/>
          <a:stretch/>
        </p:blipFill>
        <p:spPr>
          <a:xfrm>
            <a:off x="1163532" y="0"/>
            <a:ext cx="3204760" cy="5143500"/>
          </a:xfrm>
          <a:prstGeom prst="rect">
            <a:avLst/>
          </a:prstGeom>
          <a:noFill/>
          <a:ln>
            <a:noFill/>
          </a:ln>
        </p:spPr>
      </p:pic>
      <p:sp>
        <p:nvSpPr>
          <p:cNvPr id="708" name="Google Shape;708;p120"/>
          <p:cNvSpPr txBox="1"/>
          <p:nvPr/>
        </p:nvSpPr>
        <p:spPr>
          <a:xfrm>
            <a:off x="2590241" y="2498"/>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709" name="Google Shape;709;p120"/>
          <p:cNvSpPr txBox="1"/>
          <p:nvPr/>
        </p:nvSpPr>
        <p:spPr>
          <a:xfrm>
            <a:off x="6468969" y="0"/>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10" name="Google Shape;710;p120"/>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7"/>
          <p:cNvSpPr txBox="1"/>
          <p:nvPr/>
        </p:nvSpPr>
        <p:spPr>
          <a:xfrm>
            <a:off x="502950" y="3618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sp>
        <p:nvSpPr>
          <p:cNvPr id="269" name="Google Shape;269;p67"/>
          <p:cNvSpPr txBox="1"/>
          <p:nvPr/>
        </p:nvSpPr>
        <p:spPr>
          <a:xfrm>
            <a:off x="619950" y="1449600"/>
            <a:ext cx="7904100" cy="297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Iniciamos la sesión con la presentación llamada </a:t>
            </a:r>
            <a:r>
              <a:rPr b="1" lang="en" sz="1800">
                <a:solidFill>
                  <a:schemeClr val="dk1"/>
                </a:solidFill>
                <a:latin typeface="Montserrat"/>
                <a:ea typeface="Montserrat"/>
                <a:cs typeface="Montserrat"/>
                <a:sym typeface="Montserrat"/>
              </a:rPr>
              <a:t>¿Cómo formular buenas preguntas? </a:t>
            </a:r>
            <a:r>
              <a:rPr lang="en" sz="1800">
                <a:solidFill>
                  <a:schemeClr val="dk1"/>
                </a:solidFill>
                <a:latin typeface="Montserrat"/>
                <a:ea typeface="Montserrat"/>
                <a:cs typeface="Montserrat"/>
                <a:sym typeface="Montserrat"/>
              </a:rPr>
              <a:t>en el espíritu de sensibilizarnos y empezar a pensar como un científico de datos</a:t>
            </a:r>
            <a:r>
              <a:rPr lang="en" sz="1800">
                <a:solidFill>
                  <a:srgbClr val="E8E7E3"/>
                </a:solidFill>
              </a:rPr>
              <a:t>📈💜</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Posteriormente, haremos una actividad donde se plantearán preguntas, y posibles maneras de responderlas, acerca de la información contenido en el dataset de klustera.</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Cerraremos con la presentación de un caso real.</a:t>
            </a:r>
            <a:endParaRPr sz="1800">
              <a:solidFill>
                <a:schemeClr val="dk1"/>
              </a:solidFill>
              <a:latin typeface="Montserrat"/>
              <a:ea typeface="Montserrat"/>
              <a:cs typeface="Montserrat"/>
              <a:sym typeface="Montserrat"/>
            </a:endParaRPr>
          </a:p>
        </p:txBody>
      </p:sp>
      <p:pic>
        <p:nvPicPr>
          <p:cNvPr id="270" name="Google Shape;270;p67"/>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4" name="Shape 714"/>
        <p:cNvGrpSpPr/>
        <p:nvPr/>
      </p:nvGrpSpPr>
      <p:grpSpPr>
        <a:xfrm>
          <a:off x="0" y="0"/>
          <a:ext cx="0" cy="0"/>
          <a:chOff x="0" y="0"/>
          <a:chExt cx="0" cy="0"/>
        </a:xfrm>
      </p:grpSpPr>
      <p:sp>
        <p:nvSpPr>
          <p:cNvPr id="715" name="Google Shape;715;p121"/>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Image retrieved from: </a:t>
            </a:r>
            <a:r>
              <a:rPr b="0" i="0" lang="en" sz="1400" u="sng" cap="none" strike="noStrike">
                <a:solidFill>
                  <a:schemeClr val="hlink"/>
                </a:solidFill>
                <a:latin typeface="Arial"/>
                <a:ea typeface="Arial"/>
                <a:cs typeface="Arial"/>
                <a:sym typeface="Arial"/>
                <a:hlinkClick r:id="rId3"/>
              </a:rPr>
              <a:t>http://networkrepository.com/email-univ.php</a:t>
            </a:r>
            <a:endParaRPr b="0" i="0" sz="1400" u="none" cap="none" strike="noStrike">
              <a:solidFill>
                <a:schemeClr val="lt1"/>
              </a:solidFill>
              <a:latin typeface="Arial"/>
              <a:ea typeface="Arial"/>
              <a:cs typeface="Arial"/>
              <a:sym typeface="Arial"/>
            </a:endParaRPr>
          </a:p>
        </p:txBody>
      </p:sp>
      <p:sp>
        <p:nvSpPr>
          <p:cNvPr id="716" name="Google Shape;716;p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Node Importance</a:t>
            </a:r>
            <a:endParaRPr/>
          </a:p>
        </p:txBody>
      </p:sp>
      <p:sp>
        <p:nvSpPr>
          <p:cNvPr id="717" name="Google Shape;717;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18" name="Google Shape;718;p121"/>
          <p:cNvPicPr preferRelativeResize="0"/>
          <p:nvPr/>
        </p:nvPicPr>
        <p:blipFill rotWithShape="1">
          <a:blip r:embed="rId4">
            <a:alphaModFix/>
          </a:blip>
          <a:srcRect b="0" l="0" r="0" t="0"/>
          <a:stretch/>
        </p:blipFill>
        <p:spPr>
          <a:xfrm>
            <a:off x="5166674" y="1066327"/>
            <a:ext cx="3610438" cy="3665619"/>
          </a:xfrm>
          <a:prstGeom prst="rect">
            <a:avLst/>
          </a:prstGeom>
          <a:noFill/>
          <a:ln>
            <a:noFill/>
          </a:ln>
        </p:spPr>
      </p:pic>
      <p:pic>
        <p:nvPicPr>
          <p:cNvPr descr="flights.png" id="719" name="Google Shape;719;p121"/>
          <p:cNvPicPr preferRelativeResize="0"/>
          <p:nvPr/>
        </p:nvPicPr>
        <p:blipFill rotWithShape="1">
          <a:blip r:embed="rId5">
            <a:alphaModFix/>
          </a:blip>
          <a:srcRect b="0" l="0" r="0" t="0"/>
          <a:stretch/>
        </p:blipFill>
        <p:spPr>
          <a:xfrm>
            <a:off x="420299" y="1050062"/>
            <a:ext cx="4601587" cy="3713629"/>
          </a:xfrm>
          <a:prstGeom prst="rect">
            <a:avLst/>
          </a:prstGeom>
          <a:noFill/>
          <a:ln>
            <a:noFill/>
          </a:ln>
        </p:spPr>
      </p:pic>
      <p:sp>
        <p:nvSpPr>
          <p:cNvPr id="720" name="Google Shape;720;p121"/>
          <p:cNvSpPr txBox="1"/>
          <p:nvPr/>
        </p:nvSpPr>
        <p:spPr>
          <a:xfrm>
            <a:off x="53394" y="4682825"/>
            <a:ext cx="2997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US Air Transportation</a:t>
            </a:r>
            <a:endParaRPr/>
          </a:p>
        </p:txBody>
      </p:sp>
      <p:sp>
        <p:nvSpPr>
          <p:cNvPr id="721" name="Google Shape;721;p121"/>
          <p:cNvSpPr txBox="1"/>
          <p:nvPr/>
        </p:nvSpPr>
        <p:spPr>
          <a:xfrm>
            <a:off x="5410275" y="4700200"/>
            <a:ext cx="318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E-mail Network in a University</a:t>
            </a:r>
            <a:endParaRPr/>
          </a:p>
        </p:txBody>
      </p:sp>
      <p:pic>
        <p:nvPicPr>
          <p:cNvPr id="722" name="Google Shape;722;p121"/>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6" name="Shape 726"/>
        <p:cNvGrpSpPr/>
        <p:nvPr/>
      </p:nvGrpSpPr>
      <p:grpSpPr>
        <a:xfrm>
          <a:off x="0" y="0"/>
          <a:ext cx="0" cy="0"/>
          <a:chOff x="0" y="0"/>
          <a:chExt cx="0" cy="0"/>
        </a:xfrm>
      </p:grpSpPr>
      <p:sp>
        <p:nvSpPr>
          <p:cNvPr id="727" name="Google Shape;727;p1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28" name="Google Shape;728;p1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sp>
        <p:nvSpPr>
          <p:cNvPr id="729" name="Google Shape;729;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30" name="Google Shape;730;p122"/>
          <p:cNvPicPr preferRelativeResize="0"/>
          <p:nvPr/>
        </p:nvPicPr>
        <p:blipFill rotWithShape="1">
          <a:blip r:embed="rId3">
            <a:alphaModFix/>
          </a:blip>
          <a:srcRect b="0" l="0" r="0" t="0"/>
          <a:stretch/>
        </p:blipFill>
        <p:spPr>
          <a:xfrm>
            <a:off x="4153622" y="0"/>
            <a:ext cx="4990378" cy="4958850"/>
          </a:xfrm>
          <a:prstGeom prst="rect">
            <a:avLst/>
          </a:prstGeom>
          <a:noFill/>
          <a:ln>
            <a:noFill/>
          </a:ln>
        </p:spPr>
      </p:pic>
      <p:sp>
        <p:nvSpPr>
          <p:cNvPr id="731" name="Google Shape;731;p122"/>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INEGI (2010). Manual de Cartografía Geoestadística</a:t>
            </a:r>
            <a:endParaRPr b="0" i="0" sz="1400" u="none" cap="none" strike="noStrike">
              <a:solidFill>
                <a:schemeClr val="lt1"/>
              </a:solidFill>
              <a:latin typeface="Arial"/>
              <a:ea typeface="Arial"/>
              <a:cs typeface="Arial"/>
              <a:sym typeface="Arial"/>
            </a:endParaRPr>
          </a:p>
        </p:txBody>
      </p:sp>
      <p:pic>
        <p:nvPicPr>
          <p:cNvPr id="732" name="Google Shape;732;p122"/>
          <p:cNvPicPr preferRelativeResize="0"/>
          <p:nvPr/>
        </p:nvPicPr>
        <p:blipFill rotWithShape="1">
          <a:blip r:embed="rId4">
            <a:alphaModFix/>
          </a:blip>
          <a:srcRect b="0" l="0" r="0" t="0"/>
          <a:stretch/>
        </p:blipFill>
        <p:spPr>
          <a:xfrm>
            <a:off x="202897" y="0"/>
            <a:ext cx="3827883" cy="4958849"/>
          </a:xfrm>
          <a:prstGeom prst="rect">
            <a:avLst/>
          </a:prstGeom>
          <a:noFill/>
          <a:ln>
            <a:noFill/>
          </a:ln>
        </p:spPr>
      </p:pic>
      <p:sp>
        <p:nvSpPr>
          <p:cNvPr id="733" name="Google Shape;733;p122"/>
          <p:cNvSpPr txBox="1"/>
          <p:nvPr/>
        </p:nvSpPr>
        <p:spPr>
          <a:xfrm>
            <a:off x="7365949" y="30761"/>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34" name="Google Shape;734;p122"/>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Integration</a:t>
            </a:r>
            <a:endParaRPr/>
          </a:p>
        </p:txBody>
      </p:sp>
      <p:sp>
        <p:nvSpPr>
          <p:cNvPr id="740" name="Google Shape;740;p123"/>
          <p:cNvSpPr txBox="1"/>
          <p:nvPr>
            <p:ph idx="1" type="body"/>
          </p:nvPr>
        </p:nvSpPr>
        <p:spPr>
          <a:xfrm>
            <a:off x="4572000" y="740351"/>
            <a:ext cx="4572000" cy="3709800"/>
          </a:xfrm>
          <a:prstGeom prst="rect">
            <a:avLst/>
          </a:prstGeom>
          <a:noFill/>
          <a:ln>
            <a:noFill/>
          </a:ln>
        </p:spPr>
        <p:txBody>
          <a:bodyPr anchorCtr="0" anchor="t" bIns="91425" lIns="91425" spcFirstLastPara="1" rIns="91425" wrap="square" tIns="91425">
            <a:noAutofit/>
          </a:bodyPr>
          <a:lstStyle/>
          <a:p>
            <a:pPr indent="0" lvl="0" marL="114300" rtl="0" algn="ctr">
              <a:lnSpc>
                <a:spcPct val="115000"/>
              </a:lnSpc>
              <a:spcBef>
                <a:spcPts val="0"/>
              </a:spcBef>
              <a:spcAft>
                <a:spcPts val="0"/>
              </a:spcAft>
              <a:buSzPts val="1800"/>
              <a:buNone/>
            </a:pPr>
            <a:r>
              <a:rPr lang="en"/>
              <a:t>Top 100 Urbans in México</a:t>
            </a:r>
            <a:endParaRPr/>
          </a:p>
          <a:p>
            <a:pPr indent="0" lvl="0" marL="114300" rtl="0" algn="l">
              <a:lnSpc>
                <a:spcPct val="115000"/>
              </a:lnSpc>
              <a:spcBef>
                <a:spcPts val="0"/>
              </a:spcBef>
              <a:spcAft>
                <a:spcPts val="0"/>
              </a:spcAft>
              <a:buSzPts val="1800"/>
              <a:buNone/>
            </a:pPr>
            <a:r>
              <a:rPr lang="en"/>
              <a:t>Urban Road Network</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rPr lang="en"/>
              <a:t>Spatial Network Characteristics</a:t>
            </a:r>
            <a:endParaRPr/>
          </a:p>
          <a:p>
            <a:pPr indent="-342900" lvl="0" marL="457200" rtl="0" algn="l">
              <a:lnSpc>
                <a:spcPct val="115000"/>
              </a:lnSpc>
              <a:spcBef>
                <a:spcPts val="0"/>
              </a:spcBef>
              <a:spcAft>
                <a:spcPts val="0"/>
              </a:spcAft>
              <a:buSzPts val="1800"/>
              <a:buChar char="●"/>
            </a:pPr>
            <a:r>
              <a:rPr lang="en"/>
              <a:t>Nodes/Edges</a:t>
            </a:r>
            <a:endParaRPr/>
          </a:p>
          <a:p>
            <a:pPr indent="-342900" lvl="0" marL="457200" rtl="0" algn="l">
              <a:lnSpc>
                <a:spcPct val="115000"/>
              </a:lnSpc>
              <a:spcBef>
                <a:spcPts val="0"/>
              </a:spcBef>
              <a:spcAft>
                <a:spcPts val="0"/>
              </a:spcAft>
              <a:buSzPts val="1800"/>
              <a:buChar char="●"/>
            </a:pPr>
            <a:r>
              <a:rPr lang="en"/>
              <a:t>Density</a:t>
            </a:r>
            <a:endParaRPr/>
          </a:p>
          <a:p>
            <a:pPr indent="-342900" lvl="0" marL="457200" rtl="0" algn="l">
              <a:lnSpc>
                <a:spcPct val="115000"/>
              </a:lnSpc>
              <a:spcBef>
                <a:spcPts val="0"/>
              </a:spcBef>
              <a:spcAft>
                <a:spcPts val="0"/>
              </a:spcAft>
              <a:buSzPts val="1800"/>
              <a:buChar char="●"/>
            </a:pPr>
            <a:r>
              <a:rPr lang="en"/>
              <a:t>Centrality Measures</a:t>
            </a:r>
            <a:endParaRPr/>
          </a:p>
          <a:p>
            <a:pPr indent="-342900" lvl="0" marL="457200" rtl="0" algn="l">
              <a:lnSpc>
                <a:spcPct val="115000"/>
              </a:lnSpc>
              <a:spcBef>
                <a:spcPts val="0"/>
              </a:spcBef>
              <a:spcAft>
                <a:spcPts val="0"/>
              </a:spcAft>
              <a:buSzPts val="1800"/>
              <a:buChar char="●"/>
            </a:pPr>
            <a:r>
              <a:rPr lang="en"/>
              <a:t>Others (Topological Measures)…</a:t>
            </a:r>
            <a:endParaRPr/>
          </a:p>
          <a:p>
            <a:pPr indent="-228600" lvl="0" marL="4572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rPr lang="en"/>
              <a:t>Socio-Demographic Characteristics</a:t>
            </a:r>
            <a:endParaRPr/>
          </a:p>
          <a:p>
            <a:pPr indent="-342900" lvl="0" marL="457200" rtl="0" algn="l">
              <a:lnSpc>
                <a:spcPct val="115000"/>
              </a:lnSpc>
              <a:spcBef>
                <a:spcPts val="0"/>
              </a:spcBef>
              <a:spcAft>
                <a:spcPts val="0"/>
              </a:spcAft>
              <a:buSzPts val="1800"/>
              <a:buChar char="●"/>
            </a:pPr>
            <a:r>
              <a:rPr lang="en"/>
              <a:t>Population and Occupied Population</a:t>
            </a:r>
            <a:endParaRPr/>
          </a:p>
          <a:p>
            <a:pPr indent="-342900" lvl="0" marL="457200" rtl="0" algn="l">
              <a:lnSpc>
                <a:spcPct val="115000"/>
              </a:lnSpc>
              <a:spcBef>
                <a:spcPts val="0"/>
              </a:spcBef>
              <a:spcAft>
                <a:spcPts val="0"/>
              </a:spcAft>
              <a:buSzPts val="1800"/>
              <a:buChar char="●"/>
            </a:pPr>
            <a:r>
              <a:rPr lang="en"/>
              <a:t>No. of Houses</a:t>
            </a:r>
            <a:endParaRPr/>
          </a:p>
        </p:txBody>
      </p:sp>
      <p:sp>
        <p:nvSpPr>
          <p:cNvPr id="741" name="Google Shape;741;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42" name="Google Shape;742;p123"/>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INEGI (2010). Manual de Cartografía Geoestadística</a:t>
            </a:r>
            <a:endParaRPr b="0" i="0" sz="1400" u="none" cap="none" strike="noStrike">
              <a:solidFill>
                <a:schemeClr val="lt1"/>
              </a:solidFill>
              <a:latin typeface="Arial"/>
              <a:ea typeface="Arial"/>
              <a:cs typeface="Arial"/>
              <a:sym typeface="Arial"/>
            </a:endParaRPr>
          </a:p>
        </p:txBody>
      </p:sp>
      <p:pic>
        <p:nvPicPr>
          <p:cNvPr id="743" name="Google Shape;743;p123"/>
          <p:cNvPicPr preferRelativeResize="0"/>
          <p:nvPr/>
        </p:nvPicPr>
        <p:blipFill rotWithShape="1">
          <a:blip r:embed="rId3">
            <a:alphaModFix/>
          </a:blip>
          <a:srcRect b="0" l="0" r="0" t="0"/>
          <a:stretch/>
        </p:blipFill>
        <p:spPr>
          <a:xfrm>
            <a:off x="279400" y="1152475"/>
            <a:ext cx="4292600" cy="3365500"/>
          </a:xfrm>
          <a:prstGeom prst="rect">
            <a:avLst/>
          </a:prstGeom>
          <a:noFill/>
          <a:ln>
            <a:noFill/>
          </a:ln>
        </p:spPr>
      </p:pic>
      <p:sp>
        <p:nvSpPr>
          <p:cNvPr id="744" name="Google Shape;744;p123"/>
          <p:cNvSpPr txBox="1"/>
          <p:nvPr/>
        </p:nvSpPr>
        <p:spPr>
          <a:xfrm>
            <a:off x="341063" y="1255688"/>
            <a:ext cx="1778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45" name="Google Shape;745;p12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9" name="Shape 749"/>
        <p:cNvGrpSpPr/>
        <p:nvPr/>
      </p:nvGrpSpPr>
      <p:grpSpPr>
        <a:xfrm>
          <a:off x="0" y="0"/>
          <a:ext cx="0" cy="0"/>
          <a:chOff x="0" y="0"/>
          <a:chExt cx="0" cy="0"/>
        </a:xfrm>
      </p:grpSpPr>
      <p:sp>
        <p:nvSpPr>
          <p:cNvPr id="750" name="Google Shape;750;p1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Ageb Urbana</a:t>
            </a:r>
            <a:endParaRPr/>
          </a:p>
        </p:txBody>
      </p:sp>
      <p:sp>
        <p:nvSpPr>
          <p:cNvPr id="751" name="Google Shape;751;p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52" name="Google Shape;752;p124"/>
          <p:cNvPicPr preferRelativeResize="0"/>
          <p:nvPr/>
        </p:nvPicPr>
        <p:blipFill rotWithShape="1">
          <a:blip r:embed="rId3">
            <a:alphaModFix/>
          </a:blip>
          <a:srcRect b="31496" l="0" r="0" t="13510"/>
          <a:stretch/>
        </p:blipFill>
        <p:spPr>
          <a:xfrm>
            <a:off x="3120993" y="0"/>
            <a:ext cx="6023007" cy="5143500"/>
          </a:xfrm>
          <a:prstGeom prst="rect">
            <a:avLst/>
          </a:prstGeom>
          <a:noFill/>
          <a:ln>
            <a:noFill/>
          </a:ln>
        </p:spPr>
      </p:pic>
      <p:sp>
        <p:nvSpPr>
          <p:cNvPr id="753" name="Google Shape;753;p124"/>
          <p:cNvSpPr txBox="1"/>
          <p:nvPr/>
        </p:nvSpPr>
        <p:spPr>
          <a:xfrm>
            <a:off x="7365949" y="30761"/>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54" name="Google Shape;754;p12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8" name="Shape 758"/>
        <p:cNvGrpSpPr/>
        <p:nvPr/>
      </p:nvGrpSpPr>
      <p:grpSpPr>
        <a:xfrm>
          <a:off x="0" y="0"/>
          <a:ext cx="0" cy="0"/>
          <a:chOff x="0" y="0"/>
          <a:chExt cx="0" cy="0"/>
        </a:xfrm>
      </p:grpSpPr>
      <p:sp>
        <p:nvSpPr>
          <p:cNvPr id="759" name="Google Shape;759;p1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Ageb Urbana </a:t>
            </a:r>
            <a:br>
              <a:rPr lang="en"/>
            </a:br>
            <a:r>
              <a:rPr lang="en"/>
              <a:t>      &amp; Rural</a:t>
            </a:r>
            <a:endParaRPr/>
          </a:p>
        </p:txBody>
      </p:sp>
      <p:sp>
        <p:nvSpPr>
          <p:cNvPr id="760" name="Google Shape;760;p1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61" name="Google Shape;761;p125"/>
          <p:cNvPicPr preferRelativeResize="0"/>
          <p:nvPr/>
        </p:nvPicPr>
        <p:blipFill rotWithShape="1">
          <a:blip r:embed="rId3">
            <a:alphaModFix/>
          </a:blip>
          <a:srcRect b="32207" l="0" r="0" t="13748"/>
          <a:stretch/>
        </p:blipFill>
        <p:spPr>
          <a:xfrm>
            <a:off x="3118612" y="86683"/>
            <a:ext cx="6025388" cy="5056817"/>
          </a:xfrm>
          <a:prstGeom prst="rect">
            <a:avLst/>
          </a:prstGeom>
          <a:noFill/>
          <a:ln>
            <a:noFill/>
          </a:ln>
        </p:spPr>
      </p:pic>
      <p:sp>
        <p:nvSpPr>
          <p:cNvPr id="762" name="Google Shape;762;p125"/>
          <p:cNvSpPr txBox="1"/>
          <p:nvPr/>
        </p:nvSpPr>
        <p:spPr>
          <a:xfrm>
            <a:off x="7461203" y="-6319"/>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63" name="Google Shape;763;p12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7" name="Shape 767"/>
        <p:cNvGrpSpPr/>
        <p:nvPr/>
      </p:nvGrpSpPr>
      <p:grpSpPr>
        <a:xfrm>
          <a:off x="0" y="0"/>
          <a:ext cx="0" cy="0"/>
          <a:chOff x="0" y="0"/>
          <a:chExt cx="0" cy="0"/>
        </a:xfrm>
      </p:grpSpPr>
      <p:sp>
        <p:nvSpPr>
          <p:cNvPr id="768" name="Google Shape;768;p1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Agebs</a:t>
            </a:r>
            <a:endParaRPr/>
          </a:p>
        </p:txBody>
      </p:sp>
      <p:sp>
        <p:nvSpPr>
          <p:cNvPr id="769" name="Google Shape;769;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70" name="Google Shape;770;p126"/>
          <p:cNvPicPr preferRelativeResize="0"/>
          <p:nvPr/>
        </p:nvPicPr>
        <p:blipFill rotWithShape="1">
          <a:blip r:embed="rId3">
            <a:alphaModFix/>
          </a:blip>
          <a:srcRect b="0" l="0" r="0" t="0"/>
          <a:stretch/>
        </p:blipFill>
        <p:spPr>
          <a:xfrm>
            <a:off x="1987049" y="157157"/>
            <a:ext cx="3327605" cy="5143500"/>
          </a:xfrm>
          <a:prstGeom prst="rect">
            <a:avLst/>
          </a:prstGeom>
          <a:noFill/>
          <a:ln>
            <a:noFill/>
          </a:ln>
        </p:spPr>
      </p:pic>
      <p:pic>
        <p:nvPicPr>
          <p:cNvPr id="771" name="Google Shape;771;p126"/>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5" name="Shape 775"/>
        <p:cNvGrpSpPr/>
        <p:nvPr/>
      </p:nvGrpSpPr>
      <p:grpSpPr>
        <a:xfrm>
          <a:off x="0" y="0"/>
          <a:ext cx="0" cy="0"/>
          <a:chOff x="0" y="0"/>
          <a:chExt cx="0" cy="0"/>
        </a:xfrm>
      </p:grpSpPr>
      <p:sp>
        <p:nvSpPr>
          <p:cNvPr id="776" name="Google Shape;776;p127"/>
          <p:cNvSpPr txBox="1"/>
          <p:nvPr>
            <p:ph type="title"/>
          </p:nvPr>
        </p:nvSpPr>
        <p:spPr>
          <a:xfrm>
            <a:off x="196964" y="-4561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Ageb’s Contiguity</a:t>
            </a:r>
            <a:endParaRPr/>
          </a:p>
        </p:txBody>
      </p:sp>
      <p:sp>
        <p:nvSpPr>
          <p:cNvPr id="777" name="Google Shape;777;p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78" name="Google Shape;778;p127"/>
          <p:cNvPicPr preferRelativeResize="0"/>
          <p:nvPr/>
        </p:nvPicPr>
        <p:blipFill rotWithShape="1">
          <a:blip r:embed="rId3">
            <a:alphaModFix/>
          </a:blip>
          <a:srcRect b="0" l="0" r="0" t="0"/>
          <a:stretch/>
        </p:blipFill>
        <p:spPr>
          <a:xfrm>
            <a:off x="196964" y="621793"/>
            <a:ext cx="2842215" cy="4521707"/>
          </a:xfrm>
          <a:prstGeom prst="rect">
            <a:avLst/>
          </a:prstGeom>
          <a:noFill/>
          <a:ln>
            <a:noFill/>
          </a:ln>
        </p:spPr>
      </p:pic>
      <p:pic>
        <p:nvPicPr>
          <p:cNvPr id="779" name="Google Shape;779;p127"/>
          <p:cNvPicPr preferRelativeResize="0"/>
          <p:nvPr/>
        </p:nvPicPr>
        <p:blipFill rotWithShape="1">
          <a:blip r:embed="rId4">
            <a:alphaModFix/>
          </a:blip>
          <a:srcRect b="0" l="0" r="0" t="0"/>
          <a:stretch/>
        </p:blipFill>
        <p:spPr>
          <a:xfrm>
            <a:off x="3139546" y="621792"/>
            <a:ext cx="2842215" cy="4521707"/>
          </a:xfrm>
          <a:prstGeom prst="rect">
            <a:avLst/>
          </a:prstGeom>
          <a:noFill/>
          <a:ln>
            <a:noFill/>
          </a:ln>
        </p:spPr>
      </p:pic>
      <p:pic>
        <p:nvPicPr>
          <p:cNvPr id="780" name="Google Shape;780;p127"/>
          <p:cNvPicPr preferRelativeResize="0"/>
          <p:nvPr/>
        </p:nvPicPr>
        <p:blipFill rotWithShape="1">
          <a:blip r:embed="rId5">
            <a:alphaModFix/>
          </a:blip>
          <a:srcRect b="5843" l="8121" r="0" t="0"/>
          <a:stretch/>
        </p:blipFill>
        <p:spPr>
          <a:xfrm>
            <a:off x="6660518" y="1127675"/>
            <a:ext cx="1811940" cy="1846621"/>
          </a:xfrm>
          <a:prstGeom prst="rect">
            <a:avLst/>
          </a:prstGeom>
          <a:noFill/>
          <a:ln>
            <a:noFill/>
          </a:ln>
        </p:spPr>
      </p:pic>
      <p:pic>
        <p:nvPicPr>
          <p:cNvPr id="781" name="Google Shape;781;p127"/>
          <p:cNvPicPr preferRelativeResize="0"/>
          <p:nvPr/>
        </p:nvPicPr>
        <p:blipFill rotWithShape="1">
          <a:blip r:embed="rId6">
            <a:alphaModFix/>
          </a:blip>
          <a:srcRect b="5540" l="3701" r="5966" t="4129"/>
          <a:stretch/>
        </p:blipFill>
        <p:spPr>
          <a:xfrm>
            <a:off x="6640066" y="3123536"/>
            <a:ext cx="1781872" cy="1781873"/>
          </a:xfrm>
          <a:prstGeom prst="rect">
            <a:avLst/>
          </a:prstGeom>
          <a:noFill/>
          <a:ln>
            <a:noFill/>
          </a:ln>
        </p:spPr>
      </p:pic>
      <p:sp>
        <p:nvSpPr>
          <p:cNvPr id="782" name="Google Shape;782;p127"/>
          <p:cNvSpPr txBox="1"/>
          <p:nvPr/>
        </p:nvSpPr>
        <p:spPr>
          <a:xfrm>
            <a:off x="343357" y="4902928"/>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783" name="Google Shape;783;p127"/>
          <p:cNvSpPr txBox="1"/>
          <p:nvPr/>
        </p:nvSpPr>
        <p:spPr>
          <a:xfrm>
            <a:off x="3324398" y="4902927"/>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784" name="Google Shape;784;p127"/>
          <p:cNvPicPr preferRelativeResize="0"/>
          <p:nvPr/>
        </p:nvPicPr>
        <p:blipFill>
          <a:blip r:embed="rId7">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8" name="Shape 788"/>
        <p:cNvGrpSpPr/>
        <p:nvPr/>
      </p:nvGrpSpPr>
      <p:grpSpPr>
        <a:xfrm>
          <a:off x="0" y="0"/>
          <a:ext cx="0" cy="0"/>
          <a:chOff x="0" y="0"/>
          <a:chExt cx="0" cy="0"/>
        </a:xfrm>
      </p:grpSpPr>
      <p:sp>
        <p:nvSpPr>
          <p:cNvPr id="789" name="Google Shape;789;p1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Centrality</a:t>
            </a:r>
            <a:endParaRPr/>
          </a:p>
        </p:txBody>
      </p:sp>
      <p:sp>
        <p:nvSpPr>
          <p:cNvPr id="790" name="Google Shape;790;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791" name="Google Shape;791;p128"/>
          <p:cNvPicPr preferRelativeResize="0"/>
          <p:nvPr/>
        </p:nvPicPr>
        <p:blipFill rotWithShape="1">
          <a:blip r:embed="rId3">
            <a:alphaModFix/>
          </a:blip>
          <a:srcRect b="0" l="0" r="0" t="0"/>
          <a:stretch/>
        </p:blipFill>
        <p:spPr>
          <a:xfrm>
            <a:off x="5221862" y="1194398"/>
            <a:ext cx="3610438" cy="3665619"/>
          </a:xfrm>
          <a:prstGeom prst="rect">
            <a:avLst/>
          </a:prstGeom>
          <a:noFill/>
          <a:ln>
            <a:noFill/>
          </a:ln>
        </p:spPr>
      </p:pic>
      <p:sp>
        <p:nvSpPr>
          <p:cNvPr id="792" name="Google Shape;792;p128"/>
          <p:cNvSpPr txBox="1"/>
          <p:nvPr>
            <p:ph idx="1" type="body"/>
          </p:nvPr>
        </p:nvSpPr>
        <p:spPr>
          <a:xfrm>
            <a:off x="228600" y="899075"/>
            <a:ext cx="5418600" cy="39783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a:t>Which are the most important nodes in a network?</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b="1" lang="en"/>
              <a:t>Degree Centrality</a:t>
            </a:r>
            <a:endParaRPr/>
          </a:p>
          <a:p>
            <a:pPr indent="0" lvl="0" marL="114300" rtl="0" algn="l">
              <a:lnSpc>
                <a:spcPct val="115000"/>
              </a:lnSpc>
              <a:spcBef>
                <a:spcPts val="0"/>
              </a:spcBef>
              <a:spcAft>
                <a:spcPts val="0"/>
              </a:spcAft>
              <a:buSzPts val="1800"/>
              <a:buNone/>
            </a:pPr>
            <a:r>
              <a:rPr lang="en"/>
              <a:t>Important nodes have many connections.</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b="1" lang="en"/>
              <a:t>Closeness Centrality</a:t>
            </a:r>
            <a:endParaRPr/>
          </a:p>
          <a:p>
            <a:pPr indent="0" lvl="0" marL="114300" rtl="0" algn="l">
              <a:lnSpc>
                <a:spcPct val="115000"/>
              </a:lnSpc>
              <a:spcBef>
                <a:spcPts val="0"/>
              </a:spcBef>
              <a:spcAft>
                <a:spcPts val="0"/>
              </a:spcAft>
              <a:buSzPts val="1800"/>
              <a:buNone/>
            </a:pPr>
            <a:r>
              <a:rPr lang="en"/>
              <a:t>Important nodes are the ones who are “close” to others.</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b="1" lang="en"/>
              <a:t>Betweeness Centrality</a:t>
            </a:r>
            <a:endParaRPr/>
          </a:p>
          <a:p>
            <a:pPr indent="0" lvl="0" marL="114300" rtl="0" algn="l">
              <a:lnSpc>
                <a:spcPct val="115000"/>
              </a:lnSpc>
              <a:spcBef>
                <a:spcPts val="0"/>
              </a:spcBef>
              <a:spcAft>
                <a:spcPts val="0"/>
              </a:spcAft>
              <a:buSzPts val="1800"/>
              <a:buNone/>
            </a:pPr>
            <a:r>
              <a:rPr lang="en"/>
              <a:t>Important nodes connect parts of the network.</a:t>
            </a:r>
            <a:endParaRPr/>
          </a:p>
          <a:p>
            <a:pPr indent="0" lvl="0" marL="114300" rtl="0" algn="l">
              <a:lnSpc>
                <a:spcPct val="115000"/>
              </a:lnSpc>
              <a:spcBef>
                <a:spcPts val="0"/>
              </a:spcBef>
              <a:spcAft>
                <a:spcPts val="0"/>
              </a:spcAft>
              <a:buSzPts val="1800"/>
              <a:buNone/>
            </a:pPr>
            <a:r>
              <a:t/>
            </a:r>
            <a:endParaRPr/>
          </a:p>
        </p:txBody>
      </p:sp>
      <p:sp>
        <p:nvSpPr>
          <p:cNvPr id="793" name="Google Shape;793;p128"/>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Albert-Lázló Barabasi (2016).  Network Science</a:t>
            </a:r>
            <a:endParaRPr b="0" i="0" sz="1400" u="none" cap="none" strike="noStrike">
              <a:solidFill>
                <a:schemeClr val="lt1"/>
              </a:solidFill>
              <a:latin typeface="Arial"/>
              <a:ea typeface="Arial"/>
              <a:cs typeface="Arial"/>
              <a:sym typeface="Arial"/>
            </a:endParaRPr>
          </a:p>
        </p:txBody>
      </p:sp>
      <p:pic>
        <p:nvPicPr>
          <p:cNvPr id="794" name="Google Shape;794;p12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8" name="Shape 798"/>
        <p:cNvGrpSpPr/>
        <p:nvPr/>
      </p:nvGrpSpPr>
      <p:grpSpPr>
        <a:xfrm>
          <a:off x="0" y="0"/>
          <a:ext cx="0" cy="0"/>
          <a:chOff x="0" y="0"/>
          <a:chExt cx="0" cy="0"/>
        </a:xfrm>
      </p:grpSpPr>
      <p:sp>
        <p:nvSpPr>
          <p:cNvPr id="799" name="Google Shape;799;p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00" name="Google Shape;800;p129"/>
          <p:cNvPicPr preferRelativeResize="0"/>
          <p:nvPr/>
        </p:nvPicPr>
        <p:blipFill rotWithShape="1">
          <a:blip r:embed="rId3">
            <a:alphaModFix/>
          </a:blip>
          <a:srcRect b="0" l="0" r="0" t="0"/>
          <a:stretch/>
        </p:blipFill>
        <p:spPr>
          <a:xfrm>
            <a:off x="0" y="445025"/>
            <a:ext cx="2761636" cy="4363212"/>
          </a:xfrm>
          <a:prstGeom prst="rect">
            <a:avLst/>
          </a:prstGeom>
          <a:noFill/>
          <a:ln>
            <a:noFill/>
          </a:ln>
        </p:spPr>
      </p:pic>
      <p:pic>
        <p:nvPicPr>
          <p:cNvPr id="801" name="Google Shape;801;p129"/>
          <p:cNvPicPr preferRelativeResize="0"/>
          <p:nvPr/>
        </p:nvPicPr>
        <p:blipFill rotWithShape="1">
          <a:blip r:embed="rId4">
            <a:alphaModFix/>
          </a:blip>
          <a:srcRect b="0" l="0" r="0" t="0"/>
          <a:stretch/>
        </p:blipFill>
        <p:spPr>
          <a:xfrm>
            <a:off x="3206780" y="445025"/>
            <a:ext cx="2750720" cy="4363212"/>
          </a:xfrm>
          <a:prstGeom prst="rect">
            <a:avLst/>
          </a:prstGeom>
          <a:noFill/>
          <a:ln>
            <a:noFill/>
          </a:ln>
        </p:spPr>
      </p:pic>
      <p:pic>
        <p:nvPicPr>
          <p:cNvPr id="802" name="Google Shape;802;p129"/>
          <p:cNvPicPr preferRelativeResize="0"/>
          <p:nvPr/>
        </p:nvPicPr>
        <p:blipFill rotWithShape="1">
          <a:blip r:embed="rId5">
            <a:alphaModFix/>
          </a:blip>
          <a:srcRect b="0" l="0" r="0" t="0"/>
          <a:stretch/>
        </p:blipFill>
        <p:spPr>
          <a:xfrm>
            <a:off x="6402645" y="445025"/>
            <a:ext cx="2761636" cy="4363212"/>
          </a:xfrm>
          <a:prstGeom prst="rect">
            <a:avLst/>
          </a:prstGeom>
          <a:noFill/>
          <a:ln>
            <a:noFill/>
          </a:ln>
        </p:spPr>
      </p:pic>
      <p:sp>
        <p:nvSpPr>
          <p:cNvPr id="803" name="Google Shape;803;p129"/>
          <p:cNvSpPr txBox="1"/>
          <p:nvPr/>
        </p:nvSpPr>
        <p:spPr>
          <a:xfrm>
            <a:off x="1096748" y="487680"/>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804" name="Google Shape;804;p129"/>
          <p:cNvSpPr txBox="1"/>
          <p:nvPr/>
        </p:nvSpPr>
        <p:spPr>
          <a:xfrm>
            <a:off x="4265716" y="505347"/>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805" name="Google Shape;805;p129"/>
          <p:cNvSpPr txBox="1"/>
          <p:nvPr/>
        </p:nvSpPr>
        <p:spPr>
          <a:xfrm>
            <a:off x="7499393" y="487679"/>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806" name="Google Shape;806;p129"/>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0" name="Shape 810"/>
        <p:cNvGrpSpPr/>
        <p:nvPr/>
      </p:nvGrpSpPr>
      <p:grpSpPr>
        <a:xfrm>
          <a:off x="0" y="0"/>
          <a:ext cx="0" cy="0"/>
          <a:chOff x="0" y="0"/>
          <a:chExt cx="0" cy="0"/>
        </a:xfrm>
      </p:grpSpPr>
      <p:sp>
        <p:nvSpPr>
          <p:cNvPr id="811" name="Google Shape;811;p1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12" name="Google Shape;812;p130"/>
          <p:cNvPicPr preferRelativeResize="0"/>
          <p:nvPr/>
        </p:nvPicPr>
        <p:blipFill rotWithShape="1">
          <a:blip r:embed="rId3">
            <a:alphaModFix/>
          </a:blip>
          <a:srcRect b="0" l="0" r="0" t="0"/>
          <a:stretch/>
        </p:blipFill>
        <p:spPr>
          <a:xfrm>
            <a:off x="122842" y="0"/>
            <a:ext cx="3255509" cy="5143500"/>
          </a:xfrm>
          <a:prstGeom prst="rect">
            <a:avLst/>
          </a:prstGeom>
          <a:noFill/>
          <a:ln>
            <a:noFill/>
          </a:ln>
        </p:spPr>
      </p:pic>
      <p:sp>
        <p:nvSpPr>
          <p:cNvPr id="813" name="Google Shape;813;p130"/>
          <p:cNvSpPr txBox="1"/>
          <p:nvPr/>
        </p:nvSpPr>
        <p:spPr>
          <a:xfrm>
            <a:off x="1600300" y="69873"/>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814" name="Google Shape;814;p130"/>
          <p:cNvPicPr preferRelativeResize="0"/>
          <p:nvPr/>
        </p:nvPicPr>
        <p:blipFill rotWithShape="1">
          <a:blip r:embed="rId4">
            <a:alphaModFix/>
          </a:blip>
          <a:srcRect b="0" l="0" r="0" t="0"/>
          <a:stretch/>
        </p:blipFill>
        <p:spPr>
          <a:xfrm>
            <a:off x="4779264" y="1462750"/>
            <a:ext cx="3006297" cy="2990841"/>
          </a:xfrm>
          <a:prstGeom prst="rect">
            <a:avLst/>
          </a:prstGeom>
          <a:noFill/>
          <a:ln>
            <a:noFill/>
          </a:ln>
        </p:spPr>
      </p:pic>
      <p:sp>
        <p:nvSpPr>
          <p:cNvPr id="815" name="Google Shape;815;p130"/>
          <p:cNvSpPr txBox="1"/>
          <p:nvPr/>
        </p:nvSpPr>
        <p:spPr>
          <a:xfrm>
            <a:off x="6008786" y="1620908"/>
            <a:ext cx="19962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816" name="Google Shape;816;p130"/>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68"/>
          <p:cNvSpPr txBox="1"/>
          <p:nvPr/>
        </p:nvSpPr>
        <p:spPr>
          <a:xfrm>
            <a:off x="753600" y="1780850"/>
            <a:ext cx="7636800" cy="11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441848"/>
                </a:solidFill>
                <a:latin typeface="Montserrat"/>
                <a:ea typeface="Montserrat"/>
                <a:cs typeface="Montserrat"/>
                <a:sym typeface="Montserrat"/>
              </a:rPr>
              <a:t>Data </a:t>
            </a:r>
            <a:r>
              <a:rPr b="1" lang="en" sz="3200">
                <a:solidFill>
                  <a:srgbClr val="441848"/>
                </a:solidFill>
                <a:latin typeface="Montserrat"/>
                <a:ea typeface="Montserrat"/>
                <a:cs typeface="Montserrat"/>
                <a:sym typeface="Montserrat"/>
              </a:rPr>
              <a:t>Science</a:t>
            </a:r>
            <a:endParaRPr b="1" sz="3200">
              <a:solidFill>
                <a:srgbClr val="441848"/>
              </a:solidFill>
              <a:latin typeface="Montserrat"/>
              <a:ea typeface="Montserrat"/>
              <a:cs typeface="Montserrat"/>
              <a:sym typeface="Montserrat"/>
            </a:endParaRPr>
          </a:p>
          <a:p>
            <a:pPr indent="0" lvl="0" marL="0" rtl="0" algn="ctr">
              <a:spcBef>
                <a:spcPts val="0"/>
              </a:spcBef>
              <a:spcAft>
                <a:spcPts val="0"/>
              </a:spcAft>
              <a:buNone/>
            </a:pPr>
            <a:r>
              <a:rPr i="1" lang="en" sz="2400">
                <a:solidFill>
                  <a:srgbClr val="441848"/>
                </a:solidFill>
                <a:latin typeface="Montserrat"/>
                <a:ea typeface="Montserrat"/>
                <a:cs typeface="Montserrat"/>
                <a:sym typeface="Montserrat"/>
              </a:rPr>
              <a:t>¿Cómo formular buenas preguntas?</a:t>
            </a:r>
            <a:endParaRPr i="1" sz="2400">
              <a:solidFill>
                <a:srgbClr val="441848"/>
              </a:solidFill>
              <a:latin typeface="Montserrat"/>
              <a:ea typeface="Montserrat"/>
              <a:cs typeface="Montserrat"/>
              <a:sym typeface="Montserrat"/>
            </a:endParaRPr>
          </a:p>
        </p:txBody>
      </p:sp>
      <p:pic>
        <p:nvPicPr>
          <p:cNvPr id="276" name="Google Shape;276;p6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77" name="Google Shape;277;p6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0" name="Shape 820"/>
        <p:cNvGrpSpPr/>
        <p:nvPr/>
      </p:nvGrpSpPr>
      <p:grpSpPr>
        <a:xfrm>
          <a:off x="0" y="0"/>
          <a:ext cx="0" cy="0"/>
          <a:chOff x="0" y="0"/>
          <a:chExt cx="0" cy="0"/>
        </a:xfrm>
      </p:grpSpPr>
      <p:sp>
        <p:nvSpPr>
          <p:cNvPr id="821" name="Google Shape;821;p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Literature Comparisson</a:t>
            </a:r>
            <a:endParaRPr/>
          </a:p>
        </p:txBody>
      </p:sp>
      <p:sp>
        <p:nvSpPr>
          <p:cNvPr id="822" name="Google Shape;822;p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23" name="Google Shape;823;p131"/>
          <p:cNvPicPr preferRelativeResize="0"/>
          <p:nvPr/>
        </p:nvPicPr>
        <p:blipFill rotWithShape="1">
          <a:blip r:embed="rId3">
            <a:alphaModFix/>
          </a:blip>
          <a:srcRect b="49274" l="0" r="0" t="0"/>
          <a:stretch/>
        </p:blipFill>
        <p:spPr>
          <a:xfrm>
            <a:off x="0" y="1171181"/>
            <a:ext cx="4453099" cy="3066595"/>
          </a:xfrm>
          <a:prstGeom prst="rect">
            <a:avLst/>
          </a:prstGeom>
          <a:noFill/>
          <a:ln>
            <a:noFill/>
          </a:ln>
        </p:spPr>
      </p:pic>
      <p:pic>
        <p:nvPicPr>
          <p:cNvPr id="824" name="Google Shape;824;p131"/>
          <p:cNvPicPr preferRelativeResize="0"/>
          <p:nvPr/>
        </p:nvPicPr>
        <p:blipFill rotWithShape="1">
          <a:blip r:embed="rId3">
            <a:alphaModFix/>
          </a:blip>
          <a:srcRect b="0" l="0" r="0" t="50966"/>
          <a:stretch/>
        </p:blipFill>
        <p:spPr>
          <a:xfrm>
            <a:off x="4453099" y="1413284"/>
            <a:ext cx="4453099" cy="2964324"/>
          </a:xfrm>
          <a:prstGeom prst="rect">
            <a:avLst/>
          </a:prstGeom>
          <a:noFill/>
          <a:ln>
            <a:noFill/>
          </a:ln>
        </p:spPr>
      </p:pic>
      <p:sp>
        <p:nvSpPr>
          <p:cNvPr id="825" name="Google Shape;825;p131"/>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 Barthelemy (2011). Spatial Networks.</a:t>
            </a:r>
            <a:endParaRPr b="0" i="0" sz="1400" u="none" cap="none" strike="noStrike">
              <a:solidFill>
                <a:schemeClr val="lt1"/>
              </a:solidFill>
              <a:latin typeface="Arial"/>
              <a:ea typeface="Arial"/>
              <a:cs typeface="Arial"/>
              <a:sym typeface="Arial"/>
            </a:endParaRPr>
          </a:p>
        </p:txBody>
      </p:sp>
      <p:sp>
        <p:nvSpPr>
          <p:cNvPr id="826" name="Google Shape;826;p131"/>
          <p:cNvSpPr/>
          <p:nvPr/>
        </p:nvSpPr>
        <p:spPr>
          <a:xfrm>
            <a:off x="701601" y="4206564"/>
            <a:ext cx="361990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Numbers of roads versus the number of nodes </a:t>
            </a:r>
            <a:endParaRPr b="0" i="0" sz="1400" u="none" cap="none" strike="noStrike">
              <a:solidFill>
                <a:srgbClr val="000000"/>
              </a:solidFill>
              <a:latin typeface="Arial"/>
              <a:ea typeface="Arial"/>
              <a:cs typeface="Arial"/>
              <a:sym typeface="Arial"/>
            </a:endParaRPr>
          </a:p>
        </p:txBody>
      </p:sp>
      <p:sp>
        <p:nvSpPr>
          <p:cNvPr id="827" name="Google Shape;827;p131"/>
          <p:cNvSpPr/>
          <p:nvPr/>
        </p:nvSpPr>
        <p:spPr>
          <a:xfrm>
            <a:off x="5084499" y="4273212"/>
            <a:ext cx="319029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Total length versus the number of nodes </a:t>
            </a:r>
            <a:endParaRPr b="0" i="0" sz="1400" u="none" cap="none" strike="noStrike">
              <a:solidFill>
                <a:srgbClr val="000000"/>
              </a:solidFill>
              <a:latin typeface="Arial"/>
              <a:ea typeface="Arial"/>
              <a:cs typeface="Arial"/>
              <a:sym typeface="Arial"/>
            </a:endParaRPr>
          </a:p>
        </p:txBody>
      </p:sp>
      <p:pic>
        <p:nvPicPr>
          <p:cNvPr id="828" name="Google Shape;828;p13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2" name="Shape 832"/>
        <p:cNvGrpSpPr/>
        <p:nvPr/>
      </p:nvGrpSpPr>
      <p:grpSpPr>
        <a:xfrm>
          <a:off x="0" y="0"/>
          <a:ext cx="0" cy="0"/>
          <a:chOff x="0" y="0"/>
          <a:chExt cx="0" cy="0"/>
        </a:xfrm>
      </p:grpSpPr>
      <p:sp>
        <p:nvSpPr>
          <p:cNvPr id="833" name="Google Shape;833;p1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34" name="Google Shape;834;p132"/>
          <p:cNvPicPr preferRelativeResize="0"/>
          <p:nvPr/>
        </p:nvPicPr>
        <p:blipFill rotWithShape="1">
          <a:blip r:embed="rId3">
            <a:alphaModFix/>
          </a:blip>
          <a:srcRect b="0" l="0" r="0" t="0"/>
          <a:stretch/>
        </p:blipFill>
        <p:spPr>
          <a:xfrm>
            <a:off x="2032951" y="0"/>
            <a:ext cx="5078097" cy="5143500"/>
          </a:xfrm>
          <a:prstGeom prst="rect">
            <a:avLst/>
          </a:prstGeom>
          <a:noFill/>
          <a:ln>
            <a:noFill/>
          </a:ln>
        </p:spPr>
      </p:pic>
      <p:sp>
        <p:nvSpPr>
          <p:cNvPr id="835" name="Google Shape;835;p132"/>
          <p:cNvSpPr txBox="1"/>
          <p:nvPr/>
        </p:nvSpPr>
        <p:spPr>
          <a:xfrm>
            <a:off x="5332997" y="0"/>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pic>
        <p:nvPicPr>
          <p:cNvPr id="836" name="Google Shape;836;p13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0" name="Shape 840"/>
        <p:cNvGrpSpPr/>
        <p:nvPr/>
      </p:nvGrpSpPr>
      <p:grpSpPr>
        <a:xfrm>
          <a:off x="0" y="0"/>
          <a:ext cx="0" cy="0"/>
          <a:chOff x="0" y="0"/>
          <a:chExt cx="0" cy="0"/>
        </a:xfrm>
      </p:grpSpPr>
      <p:sp>
        <p:nvSpPr>
          <p:cNvPr id="841" name="Google Shape;841;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Future Work</a:t>
            </a:r>
            <a:endParaRPr/>
          </a:p>
        </p:txBody>
      </p:sp>
      <p:sp>
        <p:nvSpPr>
          <p:cNvPr id="842" name="Google Shape;842;p1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43" name="Google Shape;843;p133"/>
          <p:cNvPicPr preferRelativeResize="0"/>
          <p:nvPr/>
        </p:nvPicPr>
        <p:blipFill rotWithShape="1">
          <a:blip r:embed="rId3">
            <a:alphaModFix/>
          </a:blip>
          <a:srcRect b="0" l="0" r="0" t="0"/>
          <a:stretch/>
        </p:blipFill>
        <p:spPr>
          <a:xfrm>
            <a:off x="7003980" y="335075"/>
            <a:ext cx="2140020" cy="792600"/>
          </a:xfrm>
          <a:prstGeom prst="rect">
            <a:avLst/>
          </a:prstGeom>
          <a:noFill/>
          <a:ln>
            <a:noFill/>
          </a:ln>
        </p:spPr>
      </p:pic>
      <p:pic>
        <p:nvPicPr>
          <p:cNvPr id="844" name="Google Shape;844;p133"/>
          <p:cNvPicPr preferRelativeResize="0"/>
          <p:nvPr/>
        </p:nvPicPr>
        <p:blipFill rotWithShape="1">
          <a:blip r:embed="rId4">
            <a:alphaModFix/>
          </a:blip>
          <a:srcRect b="0" l="0" r="0" t="0"/>
          <a:stretch/>
        </p:blipFill>
        <p:spPr>
          <a:xfrm>
            <a:off x="5314654" y="385180"/>
            <a:ext cx="1579756" cy="718789"/>
          </a:xfrm>
          <a:prstGeom prst="rect">
            <a:avLst/>
          </a:prstGeom>
          <a:noFill/>
          <a:ln>
            <a:noFill/>
          </a:ln>
        </p:spPr>
      </p:pic>
      <p:pic>
        <p:nvPicPr>
          <p:cNvPr id="845" name="Google Shape;845;p133"/>
          <p:cNvPicPr preferRelativeResize="0"/>
          <p:nvPr/>
        </p:nvPicPr>
        <p:blipFill rotWithShape="1">
          <a:blip r:embed="rId5">
            <a:alphaModFix/>
          </a:blip>
          <a:srcRect b="31496" l="0" r="0" t="13510"/>
          <a:stretch/>
        </p:blipFill>
        <p:spPr>
          <a:xfrm>
            <a:off x="3120993" y="0"/>
            <a:ext cx="6023007" cy="5143500"/>
          </a:xfrm>
          <a:prstGeom prst="rect">
            <a:avLst/>
          </a:prstGeom>
          <a:noFill/>
          <a:ln>
            <a:noFill/>
          </a:ln>
        </p:spPr>
      </p:pic>
      <p:sp>
        <p:nvSpPr>
          <p:cNvPr id="846" name="Google Shape;846;p133"/>
          <p:cNvSpPr txBox="1"/>
          <p:nvPr/>
        </p:nvSpPr>
        <p:spPr>
          <a:xfrm>
            <a:off x="7365949" y="30761"/>
            <a:ext cx="17780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Preliminary Results!</a:t>
            </a:r>
            <a:endParaRPr/>
          </a:p>
        </p:txBody>
      </p:sp>
      <p:sp>
        <p:nvSpPr>
          <p:cNvPr id="847" name="Google Shape;847;p133"/>
          <p:cNvSpPr txBox="1"/>
          <p:nvPr>
            <p:ph idx="1" type="body"/>
          </p:nvPr>
        </p:nvSpPr>
        <p:spPr>
          <a:xfrm>
            <a:off x="311700" y="1152475"/>
            <a:ext cx="413838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
              <a:t>Modelling</a:t>
            </a:r>
            <a:endParaRPr/>
          </a:p>
          <a:p>
            <a:pPr indent="-342900" lvl="0" marL="457200" rtl="0" algn="l">
              <a:lnSpc>
                <a:spcPct val="115000"/>
              </a:lnSpc>
              <a:spcBef>
                <a:spcPts val="0"/>
              </a:spcBef>
              <a:spcAft>
                <a:spcPts val="0"/>
              </a:spcAft>
              <a:buSzPts val="1800"/>
              <a:buChar char="●"/>
            </a:pPr>
            <a:r>
              <a:rPr lang="en"/>
              <a:t>Identification of Agebs with similar characteristics (Clustering).</a:t>
            </a:r>
            <a:endParaRPr/>
          </a:p>
        </p:txBody>
      </p:sp>
      <p:pic>
        <p:nvPicPr>
          <p:cNvPr id="848" name="Google Shape;848;p133"/>
          <p:cNvPicPr preferRelativeResize="0"/>
          <p:nvPr/>
        </p:nvPicPr>
        <p:blipFill rotWithShape="1">
          <a:blip r:embed="rId6">
            <a:alphaModFix/>
          </a:blip>
          <a:srcRect b="0" l="0" r="0" t="0"/>
          <a:stretch/>
        </p:blipFill>
        <p:spPr>
          <a:xfrm>
            <a:off x="311700" y="2413254"/>
            <a:ext cx="3810000" cy="2546350"/>
          </a:xfrm>
          <a:prstGeom prst="rect">
            <a:avLst/>
          </a:prstGeom>
          <a:noFill/>
          <a:ln>
            <a:noFill/>
          </a:ln>
        </p:spPr>
      </p:pic>
      <p:sp>
        <p:nvSpPr>
          <p:cNvPr id="849" name="Google Shape;849;p133"/>
          <p:cNvSpPr/>
          <p:nvPr/>
        </p:nvSpPr>
        <p:spPr>
          <a:xfrm>
            <a:off x="2432448" y="2335657"/>
            <a:ext cx="1598100" cy="15126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0" name="Google Shape;850;p133"/>
          <p:cNvSpPr/>
          <p:nvPr/>
        </p:nvSpPr>
        <p:spPr>
          <a:xfrm>
            <a:off x="1685214" y="3698305"/>
            <a:ext cx="1598100" cy="15126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1" name="Google Shape;851;p133"/>
          <p:cNvSpPr/>
          <p:nvPr/>
        </p:nvSpPr>
        <p:spPr>
          <a:xfrm>
            <a:off x="517880" y="2590499"/>
            <a:ext cx="1598100" cy="1512600"/>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52" name="Google Shape;852;p133"/>
          <p:cNvPicPr preferRelativeResize="0"/>
          <p:nvPr/>
        </p:nvPicPr>
        <p:blipFill>
          <a:blip r:embed="rId7">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6" name="Shape 856"/>
        <p:cNvGrpSpPr/>
        <p:nvPr/>
      </p:nvGrpSpPr>
      <p:grpSpPr>
        <a:xfrm>
          <a:off x="0" y="0"/>
          <a:ext cx="0" cy="0"/>
          <a:chOff x="0" y="0"/>
          <a:chExt cx="0" cy="0"/>
        </a:xfrm>
      </p:grpSpPr>
      <p:sp>
        <p:nvSpPr>
          <p:cNvPr id="857" name="Google Shape;857;p1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SzPts val="1800"/>
              <a:buNone/>
            </a:pPr>
            <a:r>
              <a:t/>
            </a:r>
            <a:endParaRPr sz="1600"/>
          </a:p>
          <a:p>
            <a:pPr indent="0" lvl="0" marL="114300" rtl="0" algn="l">
              <a:lnSpc>
                <a:spcPct val="100000"/>
              </a:lnSpc>
              <a:spcBef>
                <a:spcPts val="600"/>
              </a:spcBef>
              <a:spcAft>
                <a:spcPts val="0"/>
              </a:spcAft>
              <a:buSzPts val="1800"/>
              <a:buNone/>
            </a:pPr>
            <a:r>
              <a:t/>
            </a:r>
            <a:endParaRPr sz="1600"/>
          </a:p>
          <a:p>
            <a:pPr indent="-342900" lvl="0" marL="457200" rtl="0" algn="l">
              <a:lnSpc>
                <a:spcPct val="100000"/>
              </a:lnSpc>
              <a:spcBef>
                <a:spcPts val="600"/>
              </a:spcBef>
              <a:spcAft>
                <a:spcPts val="0"/>
              </a:spcAft>
              <a:buSzPts val="1800"/>
              <a:buChar char="●"/>
            </a:pPr>
            <a:r>
              <a:rPr lang="en" sz="2000"/>
              <a:t>Barabási, Albert-László (2016) Network Science. USA.</a:t>
            </a:r>
            <a:endParaRPr/>
          </a:p>
          <a:p>
            <a:pPr indent="-342900" lvl="0" marL="457200" rtl="0" algn="l">
              <a:lnSpc>
                <a:spcPct val="100000"/>
              </a:lnSpc>
              <a:spcBef>
                <a:spcPts val="600"/>
              </a:spcBef>
              <a:spcAft>
                <a:spcPts val="0"/>
              </a:spcAft>
              <a:buSzPts val="1800"/>
              <a:buChar char="●"/>
            </a:pPr>
            <a:r>
              <a:rPr lang="en" sz="2000"/>
              <a:t>Menczer, Fortunato, Davis (2020) A First Course in Network Science.</a:t>
            </a:r>
            <a:endParaRPr/>
          </a:p>
          <a:p>
            <a:pPr indent="-228600" lvl="0" marL="457200" rtl="0" algn="l">
              <a:lnSpc>
                <a:spcPct val="100000"/>
              </a:lnSpc>
              <a:spcBef>
                <a:spcPts val="600"/>
              </a:spcBef>
              <a:spcAft>
                <a:spcPts val="0"/>
              </a:spcAft>
              <a:buSzPts val="1800"/>
              <a:buNone/>
            </a:pPr>
            <a:r>
              <a:t/>
            </a:r>
            <a:endParaRPr sz="2000"/>
          </a:p>
          <a:p>
            <a:pPr indent="-342900" lvl="0" marL="457200" rtl="0" algn="l">
              <a:lnSpc>
                <a:spcPct val="100000"/>
              </a:lnSpc>
              <a:spcBef>
                <a:spcPts val="600"/>
              </a:spcBef>
              <a:spcAft>
                <a:spcPts val="0"/>
              </a:spcAft>
              <a:buSzPts val="1800"/>
              <a:buChar char="●"/>
            </a:pPr>
            <a:r>
              <a:rPr lang="en" sz="2000"/>
              <a:t>Mark Newman	(2010). Networks: An introduction. UK.</a:t>
            </a:r>
            <a:endParaRPr/>
          </a:p>
          <a:p>
            <a:pPr indent="-342900" lvl="0" marL="457200" rtl="0" algn="l">
              <a:lnSpc>
                <a:spcPct val="100000"/>
              </a:lnSpc>
              <a:spcBef>
                <a:spcPts val="600"/>
              </a:spcBef>
              <a:spcAft>
                <a:spcPts val="600"/>
              </a:spcAft>
              <a:buSzPts val="1800"/>
              <a:buChar char="●"/>
            </a:pPr>
            <a:r>
              <a:rPr lang="en" sz="2000"/>
              <a:t>Reza Zafarani, Mohammad Ali Abbasi, Huan Liu (2014) Social Media Mining: An Introduction. UK</a:t>
            </a:r>
            <a:endParaRPr sz="2800"/>
          </a:p>
        </p:txBody>
      </p:sp>
      <p:sp>
        <p:nvSpPr>
          <p:cNvPr id="858" name="Google Shape;858;p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Where to start learning about </a:t>
            </a:r>
            <a:br>
              <a:rPr lang="en"/>
            </a:br>
            <a:r>
              <a:rPr lang="en"/>
              <a:t>Complex Networks?</a:t>
            </a:r>
            <a:endParaRPr/>
          </a:p>
        </p:txBody>
      </p:sp>
      <p:sp>
        <p:nvSpPr>
          <p:cNvPr id="859" name="Google Shape;859;p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60" name="Google Shape;860;p134"/>
          <p:cNvSpPr/>
          <p:nvPr/>
        </p:nvSpPr>
        <p:spPr>
          <a:xfrm>
            <a:off x="0" y="4958850"/>
            <a:ext cx="9144000" cy="184500"/>
          </a:xfrm>
          <a:prstGeom prst="rect">
            <a:avLst/>
          </a:prstGeom>
          <a:solidFill>
            <a:srgbClr val="5D178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1" name="Google Shape;861;p134"/>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69"/>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Todo comienza con una pregunta</a:t>
            </a:r>
            <a:endParaRPr/>
          </a:p>
        </p:txBody>
      </p:sp>
      <p:sp>
        <p:nvSpPr>
          <p:cNvPr id="283" name="Google Shape;283;p69"/>
          <p:cNvSpPr txBox="1"/>
          <p:nvPr>
            <p:ph idx="1" type="body"/>
          </p:nvPr>
        </p:nvSpPr>
        <p:spPr>
          <a:xfrm>
            <a:off x="4976575" y="1230050"/>
            <a:ext cx="3852300" cy="3179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La preguntas son </a:t>
            </a:r>
            <a:r>
              <a:rPr lang="en" sz="1500">
                <a:highlight>
                  <a:srgbClr val="8E7CC3"/>
                </a:highlight>
                <a:latin typeface="Arial"/>
                <a:ea typeface="Arial"/>
                <a:cs typeface="Arial"/>
                <a:sym typeface="Arial"/>
              </a:rPr>
              <a:t>parte del método científico</a:t>
            </a:r>
            <a:r>
              <a:rPr lang="en" sz="1500">
                <a:latin typeface="Arial"/>
                <a:ea typeface="Arial"/>
                <a:cs typeface="Arial"/>
                <a:sym typeface="Arial"/>
              </a:rPr>
              <a:t> y se derivan de nuestras </a:t>
            </a:r>
            <a:r>
              <a:rPr lang="en" sz="1500">
                <a:highlight>
                  <a:srgbClr val="8E7CC3"/>
                </a:highlight>
                <a:latin typeface="Arial"/>
                <a:ea typeface="Arial"/>
                <a:cs typeface="Arial"/>
                <a:sym typeface="Arial"/>
              </a:rPr>
              <a:t>observaciones</a:t>
            </a:r>
            <a:r>
              <a:rPr lang="en" sz="1500">
                <a:latin typeface="Arial"/>
                <a:ea typeface="Arial"/>
                <a:cs typeface="Arial"/>
                <a:sym typeface="Arial"/>
              </a:rPr>
              <a:t>.</a:t>
            </a:r>
            <a:endParaRPr sz="1500">
              <a:solidFill>
                <a:srgbClr val="FFFFFF"/>
              </a:solidFill>
              <a:latin typeface="Arial"/>
              <a:ea typeface="Arial"/>
              <a:cs typeface="Arial"/>
              <a:sym typeface="Arial"/>
            </a:endParaRPr>
          </a:p>
          <a:p>
            <a:pPr indent="0" lvl="0" marL="0" rtl="0" algn="l">
              <a:spcBef>
                <a:spcPts val="1600"/>
              </a:spcBef>
              <a:spcAft>
                <a:spcPts val="0"/>
              </a:spcAft>
              <a:buNone/>
            </a:pPr>
            <a:r>
              <a:rPr lang="en" sz="1500">
                <a:latin typeface="Arial"/>
                <a:ea typeface="Arial"/>
                <a:cs typeface="Arial"/>
                <a:sym typeface="Arial"/>
              </a:rPr>
              <a:t>Antes de formular cualquier hipótesis, es necesario tener una buena </a:t>
            </a:r>
            <a:r>
              <a:rPr lang="en" sz="1500">
                <a:highlight>
                  <a:srgbClr val="8E7CC3"/>
                </a:highlight>
                <a:latin typeface="Arial"/>
                <a:ea typeface="Arial"/>
                <a:cs typeface="Arial"/>
                <a:sym typeface="Arial"/>
              </a:rPr>
              <a:t>descripción de nuestros datos</a:t>
            </a:r>
            <a:r>
              <a:rPr lang="en" sz="1500">
                <a:solidFill>
                  <a:srgbClr val="FFFFFF"/>
                </a:solidFill>
                <a:latin typeface="Arial"/>
                <a:ea typeface="Arial"/>
                <a:cs typeface="Arial"/>
                <a:sym typeface="Arial"/>
              </a:rPr>
              <a:t>. </a:t>
            </a:r>
            <a:endParaRPr sz="1500">
              <a:solidFill>
                <a:srgbClr val="FFFFFF"/>
              </a:solidFill>
              <a:latin typeface="Arial"/>
              <a:ea typeface="Arial"/>
              <a:cs typeface="Arial"/>
              <a:sym typeface="Arial"/>
            </a:endParaRPr>
          </a:p>
          <a:p>
            <a:pPr indent="0" lvl="0" marL="0" rtl="0" algn="l">
              <a:spcBef>
                <a:spcPts val="1600"/>
              </a:spcBef>
              <a:spcAft>
                <a:spcPts val="1600"/>
              </a:spcAft>
              <a:buNone/>
            </a:pPr>
            <a:r>
              <a:rPr lang="en" sz="1500">
                <a:latin typeface="Arial"/>
                <a:ea typeface="Arial"/>
                <a:cs typeface="Arial"/>
                <a:sym typeface="Arial"/>
              </a:rPr>
              <a:t>Una pregunta </a:t>
            </a:r>
            <a:r>
              <a:rPr lang="en" sz="1500">
                <a:highlight>
                  <a:srgbClr val="8E7CC3"/>
                </a:highlight>
                <a:latin typeface="Arial"/>
                <a:ea typeface="Arial"/>
                <a:cs typeface="Arial"/>
                <a:sym typeface="Arial"/>
              </a:rPr>
              <a:t>bien formulada</a:t>
            </a:r>
            <a:r>
              <a:rPr lang="en" sz="1500">
                <a:latin typeface="Arial"/>
                <a:ea typeface="Arial"/>
                <a:cs typeface="Arial"/>
                <a:sym typeface="Arial"/>
              </a:rPr>
              <a:t> puede ser la diferencia entre perder el tiempo y </a:t>
            </a:r>
            <a:r>
              <a:rPr lang="en" sz="1500">
                <a:highlight>
                  <a:srgbClr val="8E7CC3"/>
                </a:highlight>
                <a:latin typeface="Arial"/>
                <a:ea typeface="Arial"/>
                <a:cs typeface="Arial"/>
                <a:sym typeface="Arial"/>
              </a:rPr>
              <a:t>adquirir </a:t>
            </a:r>
            <a:r>
              <a:rPr lang="en" sz="1500">
                <a:latin typeface="Arial"/>
                <a:ea typeface="Arial"/>
                <a:cs typeface="Arial"/>
                <a:sym typeface="Arial"/>
              </a:rPr>
              <a:t>mucho </a:t>
            </a:r>
            <a:r>
              <a:rPr lang="en" sz="1500">
                <a:highlight>
                  <a:srgbClr val="8E7CC3"/>
                </a:highlight>
                <a:latin typeface="Arial"/>
                <a:ea typeface="Arial"/>
                <a:cs typeface="Arial"/>
                <a:sym typeface="Arial"/>
              </a:rPr>
              <a:t>valor de nuestros datos</a:t>
            </a:r>
            <a:r>
              <a:rPr lang="en" sz="1500">
                <a:latin typeface="Arial"/>
                <a:ea typeface="Arial"/>
                <a:cs typeface="Arial"/>
                <a:sym typeface="Arial"/>
              </a:rPr>
              <a:t>.</a:t>
            </a:r>
            <a:endParaRPr sz="1500">
              <a:solidFill>
                <a:srgbClr val="FFFFFF"/>
              </a:solidFill>
              <a:latin typeface="Arial"/>
              <a:ea typeface="Arial"/>
              <a:cs typeface="Arial"/>
              <a:sym typeface="Arial"/>
            </a:endParaRPr>
          </a:p>
        </p:txBody>
      </p:sp>
      <p:pic>
        <p:nvPicPr>
          <p:cNvPr id="284" name="Google Shape;284;p69"/>
          <p:cNvPicPr preferRelativeResize="0"/>
          <p:nvPr/>
        </p:nvPicPr>
        <p:blipFill>
          <a:blip r:embed="rId3">
            <a:alphaModFix/>
          </a:blip>
          <a:stretch>
            <a:fillRect/>
          </a:stretch>
        </p:blipFill>
        <p:spPr>
          <a:xfrm>
            <a:off x="317200" y="1143063"/>
            <a:ext cx="3809825" cy="2857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7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¿Qué características debe cumplir?</a:t>
            </a:r>
            <a:endParaRPr/>
          </a:p>
        </p:txBody>
      </p:sp>
      <p:sp>
        <p:nvSpPr>
          <p:cNvPr id="290" name="Google Shape;290;p70"/>
          <p:cNvSpPr txBox="1"/>
          <p:nvPr>
            <p:ph idx="1" type="body"/>
          </p:nvPr>
        </p:nvSpPr>
        <p:spPr>
          <a:xfrm>
            <a:off x="4976575" y="1230050"/>
            <a:ext cx="3852300" cy="36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rial"/>
                <a:ea typeface="Arial"/>
                <a:cs typeface="Arial"/>
                <a:sym typeface="Arial"/>
              </a:rPr>
              <a:t>Debe ser del interés de tu audiencia, pero más importante, debe ser </a:t>
            </a:r>
            <a:r>
              <a:rPr lang="en" sz="1500">
                <a:highlight>
                  <a:srgbClr val="8E7CC3"/>
                </a:highlight>
                <a:latin typeface="Arial"/>
                <a:ea typeface="Arial"/>
                <a:cs typeface="Arial"/>
                <a:sym typeface="Arial"/>
              </a:rPr>
              <a:t>relevante para ti</a:t>
            </a:r>
            <a:r>
              <a:rPr lang="en" sz="1500">
                <a:latin typeface="Arial"/>
                <a:ea typeface="Arial"/>
                <a:cs typeface="Arial"/>
                <a:sym typeface="Arial"/>
              </a:rPr>
              <a:t>.</a:t>
            </a:r>
            <a:endParaRPr sz="1500">
              <a:solidFill>
                <a:srgbClr val="FFFFFF"/>
              </a:solidFill>
              <a:highlight>
                <a:srgbClr val="8E7CC3"/>
              </a:highlight>
              <a:latin typeface="Arial"/>
              <a:ea typeface="Arial"/>
              <a:cs typeface="Arial"/>
              <a:sym typeface="Arial"/>
            </a:endParaRPr>
          </a:p>
          <a:p>
            <a:pPr indent="0" lvl="0" marL="0" rtl="0" algn="l">
              <a:spcBef>
                <a:spcPts val="1600"/>
              </a:spcBef>
              <a:spcAft>
                <a:spcPts val="0"/>
              </a:spcAft>
              <a:buNone/>
            </a:pPr>
            <a:r>
              <a:rPr lang="en" sz="1500">
                <a:latin typeface="Arial"/>
                <a:ea typeface="Arial"/>
                <a:cs typeface="Arial"/>
                <a:sym typeface="Arial"/>
              </a:rPr>
              <a:t>De preferencia, </a:t>
            </a:r>
            <a:r>
              <a:rPr lang="en" sz="1500">
                <a:highlight>
                  <a:srgbClr val="8E7CC3"/>
                </a:highlight>
                <a:latin typeface="Arial"/>
                <a:ea typeface="Arial"/>
                <a:cs typeface="Arial"/>
                <a:sym typeface="Arial"/>
              </a:rPr>
              <a:t>que no haya sido respondida anteriormente</a:t>
            </a:r>
            <a:r>
              <a:rPr lang="en" sz="1500">
                <a:latin typeface="Arial"/>
                <a:ea typeface="Arial"/>
                <a:cs typeface="Arial"/>
                <a:sym typeface="Arial"/>
              </a:rPr>
              <a:t> en otro análisis o estudio.</a:t>
            </a:r>
            <a:endParaRPr sz="1500">
              <a:solidFill>
                <a:srgbClr val="FFFFFF"/>
              </a:solidFill>
              <a:latin typeface="Arial"/>
              <a:ea typeface="Arial"/>
              <a:cs typeface="Arial"/>
              <a:sym typeface="Arial"/>
            </a:endParaRPr>
          </a:p>
          <a:p>
            <a:pPr indent="0" lvl="0" marL="0" rtl="0" algn="l">
              <a:spcBef>
                <a:spcPts val="1600"/>
              </a:spcBef>
              <a:spcAft>
                <a:spcPts val="0"/>
              </a:spcAft>
              <a:buNone/>
            </a:pPr>
            <a:r>
              <a:rPr lang="en" sz="1500">
                <a:latin typeface="Arial"/>
                <a:ea typeface="Arial"/>
                <a:cs typeface="Arial"/>
                <a:sym typeface="Arial"/>
              </a:rPr>
              <a:t>Debe encontrarse dentro de un marco </a:t>
            </a:r>
            <a:r>
              <a:rPr lang="en" sz="1500">
                <a:highlight>
                  <a:srgbClr val="8E7CC3"/>
                </a:highlight>
                <a:latin typeface="Arial"/>
                <a:ea typeface="Arial"/>
                <a:cs typeface="Arial"/>
                <a:sym typeface="Arial"/>
              </a:rPr>
              <a:t>razonable/probable</a:t>
            </a:r>
            <a:endParaRPr sz="1500">
              <a:highlight>
                <a:srgbClr val="8E7CC3"/>
              </a:highlight>
              <a:latin typeface="Arial"/>
              <a:ea typeface="Arial"/>
              <a:cs typeface="Arial"/>
              <a:sym typeface="Arial"/>
            </a:endParaRPr>
          </a:p>
          <a:p>
            <a:pPr indent="0" lvl="0" marL="0" rtl="0" algn="l">
              <a:spcBef>
                <a:spcPts val="1600"/>
              </a:spcBef>
              <a:spcAft>
                <a:spcPts val="0"/>
              </a:spcAft>
              <a:buNone/>
            </a:pPr>
            <a:r>
              <a:rPr lang="en" sz="1500">
                <a:latin typeface="Arial"/>
                <a:ea typeface="Arial"/>
                <a:cs typeface="Arial"/>
                <a:sym typeface="Arial"/>
              </a:rPr>
              <a:t>Debe </a:t>
            </a:r>
            <a:r>
              <a:rPr lang="en" sz="1500">
                <a:highlight>
                  <a:srgbClr val="8E7CC3"/>
                </a:highlight>
                <a:latin typeface="Arial"/>
                <a:ea typeface="Arial"/>
                <a:cs typeface="Arial"/>
                <a:sym typeface="Arial"/>
              </a:rPr>
              <a:t>poder ser respondida</a:t>
            </a:r>
            <a:r>
              <a:rPr lang="en" sz="1500">
                <a:latin typeface="Arial"/>
                <a:ea typeface="Arial"/>
                <a:cs typeface="Arial"/>
                <a:sym typeface="Arial"/>
              </a:rPr>
              <a:t> con los datos con los que cuentas.</a:t>
            </a:r>
            <a:endParaRPr sz="1500">
              <a:latin typeface="Arial"/>
              <a:ea typeface="Arial"/>
              <a:cs typeface="Arial"/>
              <a:sym typeface="Arial"/>
            </a:endParaRPr>
          </a:p>
          <a:p>
            <a:pPr indent="0" lvl="0" marL="0" rtl="0" algn="l">
              <a:spcBef>
                <a:spcPts val="1600"/>
              </a:spcBef>
              <a:spcAft>
                <a:spcPts val="1600"/>
              </a:spcAft>
              <a:buNone/>
            </a:pPr>
            <a:r>
              <a:rPr lang="en" sz="1500">
                <a:latin typeface="Arial"/>
                <a:ea typeface="Arial"/>
                <a:cs typeface="Arial"/>
                <a:sym typeface="Arial"/>
              </a:rPr>
              <a:t>Debe ser </a:t>
            </a:r>
            <a:r>
              <a:rPr lang="en" sz="1500">
                <a:highlight>
                  <a:srgbClr val="8E7CC3"/>
                </a:highlight>
                <a:latin typeface="Arial"/>
                <a:ea typeface="Arial"/>
                <a:cs typeface="Arial"/>
                <a:sym typeface="Arial"/>
              </a:rPr>
              <a:t>específica</a:t>
            </a:r>
            <a:r>
              <a:rPr lang="en" sz="1500">
                <a:latin typeface="Arial"/>
                <a:ea typeface="Arial"/>
                <a:cs typeface="Arial"/>
                <a:sym typeface="Arial"/>
              </a:rPr>
              <a:t>.</a:t>
            </a:r>
            <a:endParaRPr sz="1500">
              <a:latin typeface="Arial"/>
              <a:ea typeface="Arial"/>
              <a:cs typeface="Arial"/>
              <a:sym typeface="Arial"/>
            </a:endParaRPr>
          </a:p>
        </p:txBody>
      </p:sp>
      <p:pic>
        <p:nvPicPr>
          <p:cNvPr id="291" name="Google Shape;291;p70"/>
          <p:cNvPicPr preferRelativeResize="0"/>
          <p:nvPr/>
        </p:nvPicPr>
        <p:blipFill>
          <a:blip r:embed="rId3">
            <a:alphaModFix/>
          </a:blip>
          <a:stretch>
            <a:fillRect/>
          </a:stretch>
        </p:blipFill>
        <p:spPr>
          <a:xfrm>
            <a:off x="317200" y="1143063"/>
            <a:ext cx="3809825" cy="2857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v F">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